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haansoftxlsx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64"/>
  </p:notesMasterIdLst>
  <p:sldIdLst>
    <p:sldId id="390" r:id="rId2"/>
    <p:sldId id="391" r:id="rId3"/>
    <p:sldId id="392" r:id="rId4"/>
    <p:sldId id="393" r:id="rId5"/>
    <p:sldId id="394" r:id="rId6"/>
    <p:sldId id="395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08" r:id="rId20"/>
    <p:sldId id="409" r:id="rId21"/>
    <p:sldId id="410" r:id="rId22"/>
    <p:sldId id="361" r:id="rId23"/>
    <p:sldId id="358" r:id="rId24"/>
    <p:sldId id="359" r:id="rId25"/>
    <p:sldId id="360" r:id="rId26"/>
    <p:sldId id="362" r:id="rId27"/>
    <p:sldId id="363" r:id="rId28"/>
    <p:sldId id="364" r:id="rId29"/>
    <p:sldId id="365" r:id="rId30"/>
    <p:sldId id="366" r:id="rId31"/>
    <p:sldId id="369" r:id="rId32"/>
    <p:sldId id="370" r:id="rId33"/>
    <p:sldId id="373" r:id="rId34"/>
    <p:sldId id="371" r:id="rId35"/>
    <p:sldId id="375" r:id="rId36"/>
    <p:sldId id="368" r:id="rId37"/>
    <p:sldId id="424" r:id="rId38"/>
    <p:sldId id="378" r:id="rId39"/>
    <p:sldId id="380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1" r:id="rId48"/>
    <p:sldId id="422" r:id="rId49"/>
    <p:sldId id="379" r:id="rId50"/>
    <p:sldId id="381" r:id="rId51"/>
    <p:sldId id="382" r:id="rId52"/>
    <p:sldId id="383" r:id="rId53"/>
    <p:sldId id="384" r:id="rId54"/>
    <p:sldId id="385" r:id="rId55"/>
    <p:sldId id="386" r:id="rId56"/>
    <p:sldId id="388" r:id="rId57"/>
    <p:sldId id="389" r:id="rId58"/>
    <p:sldId id="423" r:id="rId59"/>
    <p:sldId id="426" r:id="rId60"/>
    <p:sldId id="425" r:id="rId61"/>
    <p:sldId id="387" r:id="rId62"/>
    <p:sldId id="412" r:id="rId6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1E9E"/>
    <a:srgbClr val="D9E0E6"/>
    <a:srgbClr val="D7D7D7"/>
    <a:srgbClr val="E1BBE2"/>
    <a:srgbClr val="F7CAC9"/>
    <a:srgbClr val="AD57AF"/>
    <a:srgbClr val="8E0593"/>
    <a:srgbClr val="BBE309"/>
    <a:srgbClr val="FFFFFF"/>
    <a:srgbClr val="893D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14" autoAdjust="0"/>
  </p:normalViewPr>
  <p:slideViewPr>
    <p:cSldViewPr snapToGrid="0">
      <p:cViewPr varScale="1">
        <p:scale>
          <a:sx n="110" d="100"/>
          <a:sy n="110" d="100"/>
        </p:scale>
        <p:origin x="6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layout>
        <c:manualLayout>
          <c:xMode val="edge"/>
          <c:yMode val="edge"/>
          <c:x val="0.3318545762872756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타이어 선택 기준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45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45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45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573F-4E1B-ADC0-AB587A5DA125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1">
                      <a:shade val="61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61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61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573F-4E1B-ADC0-AB587A5DA125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1">
                      <a:shade val="7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7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7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7D17-4188-AF7A-083D5606E184}"/>
              </c:ext>
            </c:extLst>
          </c:dPt>
          <c:dPt>
            <c:idx val="3"/>
            <c:bubble3D val="0"/>
            <c:spPr>
              <a:gradFill rotWithShape="1">
                <a:gsLst>
                  <a:gs pos="0">
                    <a:schemeClr val="accent1">
                      <a:shade val="9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shade val="9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shade val="9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7-573F-4E1B-ADC0-AB587A5DA125}"/>
              </c:ext>
            </c:extLst>
          </c:dPt>
          <c:dPt>
            <c:idx val="4"/>
            <c:bubble3D val="0"/>
            <c:spPr>
              <a:gradFill rotWithShape="1">
                <a:gsLst>
                  <a:gs pos="0">
                    <a:schemeClr val="accent1">
                      <a:tint val="93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93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93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9-573F-4E1B-ADC0-AB587A5DA125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1">
                      <a:tint val="77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77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77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2-7D17-4188-AF7A-083D5606E184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1">
                      <a:tint val="62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62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62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D-573F-4E1B-ADC0-AB587A5DA125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1">
                      <a:tint val="46000"/>
                      <a:tint val="94000"/>
                      <a:satMod val="103000"/>
                      <a:lumMod val="102000"/>
                    </a:schemeClr>
                  </a:gs>
                  <a:gs pos="50000">
                    <a:schemeClr val="accent1">
                      <a:tint val="46000"/>
                      <a:shade val="100000"/>
                      <a:satMod val="110000"/>
                      <a:lumMod val="100000"/>
                    </a:schemeClr>
                  </a:gs>
                  <a:gs pos="100000">
                    <a:schemeClr val="accent1">
                      <a:tint val="46000"/>
                      <a:shade val="78000"/>
                      <a:satMod val="120000"/>
                      <a:lumMod val="99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F-573F-4E1B-ADC0-AB587A5DA125}"/>
              </c:ext>
            </c:extLst>
          </c:dPt>
          <c:dLbls>
            <c:dLbl>
              <c:idx val="5"/>
              <c:layout>
                <c:manualLayout>
                  <c:x val="-7.7646409577570394E-2"/>
                  <c:y val="-1.961408136600493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D17-4188-AF7A-083D5606E184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Sheet1!$A$2:$A$9</c:f>
              <c:strCache>
                <c:ptCount val="8"/>
                <c:pt idx="0">
                  <c:v>제품신뢰도</c:v>
                </c:pt>
                <c:pt idx="1">
                  <c:v>성능(내구성)</c:v>
                </c:pt>
                <c:pt idx="2">
                  <c:v>브랜드</c:v>
                </c:pt>
                <c:pt idx="3">
                  <c:v>승차감(진동 소음)</c:v>
                </c:pt>
                <c:pt idx="4">
                  <c:v>가격</c:v>
                </c:pt>
                <c:pt idx="5">
                  <c:v>판매자 추천</c:v>
                </c:pt>
                <c:pt idx="6">
                  <c:v>서비스 편리성</c:v>
                </c:pt>
                <c:pt idx="7">
                  <c:v>광고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30.7</c:v>
                </c:pt>
                <c:pt idx="1">
                  <c:v>17.5</c:v>
                </c:pt>
                <c:pt idx="2">
                  <c:v>10.1</c:v>
                </c:pt>
                <c:pt idx="3">
                  <c:v>15.3</c:v>
                </c:pt>
                <c:pt idx="4">
                  <c:v>15.9</c:v>
                </c:pt>
                <c:pt idx="5">
                  <c:v>8.8000000000000007</c:v>
                </c:pt>
                <c:pt idx="6">
                  <c:v>5.2</c:v>
                </c:pt>
                <c:pt idx="7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17-4188-AF7A-083D5606E1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3D34A3-7B89-4CC8-8DA5-D955A73C6437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6E8209-F4B8-42EB-8D75-04967D0250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6597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31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20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825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6729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348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141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2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2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8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118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0FC537D-63EC-4BD2-A2C2-122DAA4A147B}" type="datetimeFigureOut">
              <a:rPr lang="ko-KR" altLang="en-US" smtClean="0"/>
              <a:t>2023-12-19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10F6A7-5321-4FFF-ABCA-873DFBCCB3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06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6.png"/><Relationship Id="rId5" Type="http://schemas.openxmlformats.org/officeDocument/2006/relationships/image" Target="../media/image61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42.png"/><Relationship Id="rId14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10.10.21.89/main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7" Type="http://schemas.openxmlformats.org/officeDocument/2006/relationships/image" Target="../media/image159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4D7685-BA09-57AB-2078-FDBC8AAAF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298402" y="348563"/>
            <a:ext cx="8572500" cy="2387600"/>
          </a:xfrm>
          <a:prstGeom prst="rect">
            <a:avLst/>
          </a:prstGeom>
          <a:solidFill>
            <a:schemeClr val="tx2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-609698" y="726876"/>
            <a:ext cx="10249989" cy="16866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3600" dirty="0">
                <a:solidFill>
                  <a:schemeClr val="bg1"/>
                </a:solidFill>
              </a:rPr>
              <a:t>전기차 타이어 쇼핑몰 </a:t>
            </a:r>
            <a:r>
              <a:rPr lang="ko-KR" altLang="en-US" sz="3600">
                <a:solidFill>
                  <a:schemeClr val="bg1"/>
                </a:solidFill>
              </a:rPr>
              <a:t>구현 </a:t>
            </a:r>
            <a:r>
              <a:rPr lang="ko-KR" altLang="en-US" sz="3600" smtClean="0">
                <a:solidFill>
                  <a:schemeClr val="bg1"/>
                </a:solidFill>
              </a:rPr>
              <a:t>프로젝트</a:t>
            </a:r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endParaRPr lang="en-US" altLang="ko-KR" sz="3600" smtClean="0">
              <a:solidFill>
                <a:schemeClr val="bg1"/>
              </a:solidFill>
            </a:endParaRPr>
          </a:p>
          <a:p>
            <a:pPr algn="ctr"/>
            <a:r>
              <a:rPr lang="en-US" altLang="ko-KR" sz="3600" smtClean="0">
                <a:solidFill>
                  <a:schemeClr val="bg1"/>
                </a:solidFill>
              </a:rPr>
              <a:t>(</a:t>
            </a:r>
            <a:r>
              <a:rPr lang="en-US" altLang="ko-KR" sz="3600" dirty="0">
                <a:solidFill>
                  <a:schemeClr val="bg1"/>
                </a:solidFill>
              </a:rPr>
              <a:t>EV TIRE MALL)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-2238589" y="3418987"/>
            <a:ext cx="9144000" cy="10208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(2023 KEPCO)Digital boot camp_ A</a:t>
            </a:r>
            <a:r>
              <a:rPr lang="ko-KR" altLang="en-US" sz="1600" dirty="0">
                <a:solidFill>
                  <a:schemeClr val="bg1"/>
                </a:solidFill>
              </a:rPr>
              <a:t>반</a:t>
            </a:r>
            <a:r>
              <a:rPr lang="en-US" altLang="ko-KR" sz="1600" dirty="0">
                <a:solidFill>
                  <a:schemeClr val="bg1"/>
                </a:solidFill>
              </a:rPr>
              <a:t> 3</a:t>
            </a:r>
            <a:r>
              <a:rPr lang="ko-KR" altLang="en-US" sz="1600" dirty="0">
                <a:solidFill>
                  <a:schemeClr val="bg1"/>
                </a:solidFill>
              </a:rPr>
              <a:t>조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2023.12.19 </a:t>
            </a:r>
            <a:r>
              <a:rPr lang="ko-KR" altLang="en-US" sz="1600" dirty="0">
                <a:solidFill>
                  <a:schemeClr val="bg1"/>
                </a:solidFill>
              </a:rPr>
              <a:t>발표</a:t>
            </a:r>
          </a:p>
        </p:txBody>
      </p:sp>
    </p:spTree>
    <p:extLst>
      <p:ext uri="{BB962C8B-B14F-4D97-AF65-F5344CB8AC3E}">
        <p14:creationId xmlns:p14="http://schemas.microsoft.com/office/powerpoint/2010/main" val="144170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3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문서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995528" y="4466559"/>
            <a:ext cx="315983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요구사항 </a:t>
            </a:r>
            <a:r>
              <a:rPr lang="ko-KR" altLang="en-US">
                <a:solidFill>
                  <a:schemeClr val="bg1"/>
                </a:solidFill>
              </a:rPr>
              <a:t>정의서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en-US" altLang="ko-KR">
                <a:solidFill>
                  <a:schemeClr val="bg1"/>
                </a:solidFill>
              </a:rPr>
              <a:t>DB </a:t>
            </a:r>
            <a:r>
              <a:rPr lang="ko-KR" altLang="en-US">
                <a:solidFill>
                  <a:schemeClr val="bg1"/>
                </a:solidFill>
              </a:rPr>
              <a:t>설계</a:t>
            </a:r>
            <a:r>
              <a:rPr lang="en-US" altLang="ko-KR">
                <a:solidFill>
                  <a:schemeClr val="bg1"/>
                </a:solidFill>
              </a:rPr>
              <a:t>(</a:t>
            </a:r>
            <a:r>
              <a:rPr lang="ko-KR" altLang="en-US">
                <a:solidFill>
                  <a:schemeClr val="bg1"/>
                </a:solidFill>
              </a:rPr>
              <a:t>논리모델</a:t>
            </a:r>
            <a:r>
              <a:rPr lang="en-US" altLang="ko-KR">
                <a:solidFill>
                  <a:schemeClr val="bg1"/>
                </a:solidFill>
              </a:rPr>
              <a:t>, </a:t>
            </a:r>
            <a:r>
              <a:rPr lang="ko-KR" altLang="en-US">
                <a:solidFill>
                  <a:schemeClr val="bg1"/>
                </a:solidFill>
              </a:rPr>
              <a:t>물리모델</a:t>
            </a:r>
            <a:r>
              <a:rPr lang="en-US" altLang="ko-KR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>
                <a:solidFill>
                  <a:schemeClr val="bg1"/>
                </a:solidFill>
              </a:rPr>
              <a:t>프로그램 목록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>
                <a:solidFill>
                  <a:schemeClr val="bg1"/>
                </a:solidFill>
              </a:rPr>
              <a:t>요구사항 추적표</a:t>
            </a:r>
            <a:endParaRPr lang="en-US" altLang="ko-KR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화면정의서</a:t>
            </a:r>
            <a:endParaRPr lang="en-US" altLang="ko-K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57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4"/>
            <a:ext cx="12192000" cy="616373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1778001" y="694265"/>
            <a:ext cx="8534400" cy="6163735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67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5" t="149" r="15202" b="95758"/>
          <a:stretch/>
        </p:blipFill>
        <p:spPr>
          <a:xfrm>
            <a:off x="-483" y="694267"/>
            <a:ext cx="12268197" cy="47758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0598"/>
            <a:ext cx="12192000" cy="572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 3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2655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7" y="1433471"/>
            <a:ext cx="12192000" cy="54245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4267"/>
            <a:ext cx="12192000" cy="73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5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276" y="1044119"/>
            <a:ext cx="10722269" cy="56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5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76843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800" spc="-300" smtClean="0">
                <a:solidFill>
                  <a:schemeClr val="bg1"/>
                </a:solidFill>
              </a:rPr>
              <a:t>ERD</a:t>
            </a:r>
            <a:r>
              <a:rPr lang="ko-KR" altLang="en-US" sz="3800" spc="-300" smtClean="0">
                <a:solidFill>
                  <a:schemeClr val="bg1"/>
                </a:solidFill>
              </a:rPr>
              <a:t>설계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59" y="1011526"/>
            <a:ext cx="10874682" cy="55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9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내용 개체 틀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"/>
          <a:stretch/>
        </p:blipFill>
        <p:spPr>
          <a:xfrm>
            <a:off x="2971800" y="694266"/>
            <a:ext cx="5867400" cy="6163733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2965234" y="1075266"/>
            <a:ext cx="4341499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85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82" y="694267"/>
            <a:ext cx="8058386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30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프로그램목록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143" y="1047846"/>
            <a:ext cx="8465742" cy="56687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24"/>
          <a:stretch/>
        </p:blipFill>
        <p:spPr>
          <a:xfrm>
            <a:off x="1428011" y="700714"/>
            <a:ext cx="8465742" cy="35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5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3" y="794713"/>
            <a:ext cx="10604808" cy="6063287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34090" y="1075267"/>
            <a:ext cx="6423910" cy="5782733"/>
          </a:xfrm>
          <a:prstGeom prst="roundRect">
            <a:avLst>
              <a:gd name="adj" fmla="val 469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27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286500" y="957023"/>
            <a:ext cx="2124882" cy="707886"/>
            <a:chOff x="6955273" y="1574802"/>
            <a:chExt cx="2124882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조원 소개</a:t>
              </a:r>
              <a:endParaRPr lang="ko-KR" altLang="en-US" sz="2800" spc="-300" dirty="0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286500" y="1725252"/>
            <a:ext cx="2766084" cy="707886"/>
            <a:chOff x="6955273" y="1574802"/>
            <a:chExt cx="27660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/>
                <a:t>프로젝트 개요</a:t>
              </a:r>
              <a:endParaRPr lang="ko-KR" altLang="en-US" sz="2800" spc="-300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271566" y="2525471"/>
            <a:ext cx="2766084" cy="707886"/>
            <a:chOff x="6955273" y="1574802"/>
            <a:chExt cx="2766084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21691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문서</a:t>
              </a:r>
              <a:endParaRPr lang="ko-KR" altLang="en-US" sz="2800" spc="-300" dirty="0"/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4342565"/>
            <a:ext cx="1786649" cy="707886"/>
            <a:chOff x="6955273" y="1574802"/>
            <a:chExt cx="1786649" cy="707886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11897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웹 시연</a:t>
              </a:r>
              <a:endParaRPr lang="ko-KR" altLang="en-US" sz="2800" spc="-3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a table of contents</a:t>
            </a:r>
            <a:endParaRPr lang="ko-KR" altLang="en-US" sz="1600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037650" y="2679359"/>
            <a:ext cx="30652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요구사항 </a:t>
            </a:r>
            <a:r>
              <a:rPr lang="ko-KR" altLang="en-US"/>
              <a:t>정의서</a:t>
            </a:r>
            <a:endParaRPr lang="en-US" altLang="ko-KR"/>
          </a:p>
          <a:p>
            <a:r>
              <a:rPr lang="en-US" altLang="ko-KR"/>
              <a:t>DB </a:t>
            </a:r>
            <a:r>
              <a:rPr lang="ko-KR" altLang="en-US"/>
              <a:t>설계</a:t>
            </a:r>
            <a:r>
              <a:rPr lang="en-US" altLang="ko-KR"/>
              <a:t>(</a:t>
            </a:r>
            <a:r>
              <a:rPr lang="ko-KR" altLang="en-US"/>
              <a:t>논리모델</a:t>
            </a:r>
            <a:r>
              <a:rPr lang="en-US" altLang="ko-KR"/>
              <a:t>, </a:t>
            </a:r>
            <a:r>
              <a:rPr lang="ko-KR" altLang="en-US"/>
              <a:t>물리모델</a:t>
            </a:r>
            <a:r>
              <a:rPr lang="en-US" altLang="ko-KR" smtClean="0"/>
              <a:t>)</a:t>
            </a:r>
          </a:p>
          <a:p>
            <a:r>
              <a:rPr lang="ko-KR" altLang="en-US"/>
              <a:t>프로그램 목록</a:t>
            </a:r>
            <a:endParaRPr lang="en-US" altLang="ko-KR"/>
          </a:p>
          <a:p>
            <a:r>
              <a:rPr lang="ko-KR" altLang="en-US"/>
              <a:t>요구사항 추적표</a:t>
            </a:r>
            <a:endParaRPr lang="en-US" altLang="ko-KR"/>
          </a:p>
          <a:p>
            <a:r>
              <a:rPr lang="ko-KR" altLang="en-US" smtClean="0"/>
              <a:t>화면정의서</a:t>
            </a:r>
            <a:endParaRPr lang="en-US" altLang="ko-KR" smtClean="0"/>
          </a:p>
          <a:p>
            <a:r>
              <a:rPr lang="ko-KR" altLang="en-US" smtClean="0"/>
              <a:t>웹 크롤링</a:t>
            </a:r>
            <a:endParaRPr lang="en-US" altLang="ko-KR"/>
          </a:p>
        </p:txBody>
      </p:sp>
      <p:sp>
        <p:nvSpPr>
          <p:cNvPr id="24" name="TextBox 23"/>
          <p:cNvSpPr txBox="1"/>
          <p:nvPr/>
        </p:nvSpPr>
        <p:spPr>
          <a:xfrm>
            <a:off x="9052584" y="1847150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개발목적</a:t>
            </a:r>
            <a:endParaRPr lang="en-US" altLang="ko-KR" smtClean="0"/>
          </a:p>
          <a:p>
            <a:r>
              <a:rPr lang="ko-KR" altLang="en-US" smtClean="0"/>
              <a:t>사용 아키텍처</a:t>
            </a:r>
            <a:endParaRPr lang="en-US" altLang="ko-KR" smtClean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39AF6E5-BDBD-4B1A-8EBB-A3AB88B646A6}"/>
              </a:ext>
            </a:extLst>
          </p:cNvPr>
          <p:cNvGrpSpPr/>
          <p:nvPr/>
        </p:nvGrpSpPr>
        <p:grpSpPr>
          <a:xfrm>
            <a:off x="6286500" y="5142784"/>
            <a:ext cx="2748451" cy="707886"/>
            <a:chOff x="6955273" y="1574802"/>
            <a:chExt cx="2748451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60BD8B-94FF-40A9-BDC3-8EC9FCD0C40E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AE440AA-C9DA-44C8-B9CC-315B86BF6420}"/>
                </a:ext>
              </a:extLst>
            </p:cNvPr>
            <p:cNvSpPr txBox="1"/>
            <p:nvPr/>
          </p:nvSpPr>
          <p:spPr>
            <a:xfrm>
              <a:off x="7552173" y="1667135"/>
              <a:ext cx="21515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smtClean="0"/>
                <a:t>프로젝트 특징</a:t>
              </a:r>
              <a:endParaRPr lang="ko-KR" altLang="en-US" sz="2800" spc="-3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9052584" y="5245444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주요기능</a:t>
            </a:r>
            <a:endParaRPr lang="en-US" altLang="ko-KR" smtClean="0"/>
          </a:p>
          <a:p>
            <a:r>
              <a:rPr lang="ko-KR" altLang="en-US" smtClean="0"/>
              <a:t>기대효과</a:t>
            </a:r>
            <a:endParaRPr lang="en-US" altLang="ko-KR" smtClean="0"/>
          </a:p>
          <a:p>
            <a:r>
              <a:rPr lang="ko-KR" altLang="en-US" smtClean="0"/>
              <a:t>향후발전방향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315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" name="내용 개체 틀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42" y="694267"/>
            <a:ext cx="10049522" cy="599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2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339868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요구사항 추적표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59" y="777554"/>
            <a:ext cx="10348507" cy="5960650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>
            <a:off x="4241963" y="1380931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4241963" y="1551992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4241963" y="297024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4241963" y="3119535"/>
            <a:ext cx="6614627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 flipV="1">
            <a:off x="4241963" y="3275045"/>
            <a:ext cx="3791694" cy="21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171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0" name="텍스트 개체 틀 12"/>
          <p:cNvSpPr txBox="1"/>
          <p:nvPr/>
        </p:nvSpPr>
        <p:spPr>
          <a:xfrm>
            <a:off x="442557" y="84440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화면 목록</a:t>
            </a:r>
          </a:p>
        </p:txBody>
      </p:sp>
      <p:sp>
        <p:nvSpPr>
          <p:cNvPr id="11" name="텍스트 개체 틀 12"/>
          <p:cNvSpPr txBox="1"/>
          <p:nvPr/>
        </p:nvSpPr>
        <p:spPr>
          <a:xfrm>
            <a:off x="5848606" y="93088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팝업</a:t>
            </a:r>
            <a:r>
              <a:rPr lang="en-US" altLang="ko-KR"/>
              <a:t>/</a:t>
            </a:r>
            <a:r>
              <a:rPr lang="ko-KR" altLang="en-US" err="1"/>
              <a:t>모달</a:t>
            </a:r>
            <a:r>
              <a:rPr lang="ko-KR" altLang="en-US"/>
              <a:t> 목록</a:t>
            </a:r>
          </a:p>
        </p:txBody>
      </p:sp>
      <p:graphicFrame>
        <p:nvGraphicFramePr>
          <p:cNvPr id="12" name="Group 153">
            <a:extLst>
              <a:ext uri="{FF2B5EF4-FFF2-40B4-BE49-F238E27FC236}">
                <a16:creationId xmlns:a16="http://schemas.microsoft.com/office/drawing/2014/main" id="{4E15A4BC-8F09-CF30-1529-DAC29A23C5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84343"/>
              </p:ext>
            </p:extLst>
          </p:nvPr>
        </p:nvGraphicFramePr>
        <p:xfrm>
          <a:off x="631205" y="1522454"/>
          <a:ext cx="4128853" cy="4719013"/>
        </p:xfrm>
        <a:graphic>
          <a:graphicData uri="http://schemas.openxmlformats.org/drawingml/2006/table">
            <a:tbl>
              <a:tblPr firstRow="1" bandRow="1"/>
              <a:tblGrid>
                <a:gridCol w="236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11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15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4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2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59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2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3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메인 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대시보드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메인 대시보드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227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latin typeface="+mj-ea"/>
                          <a:ea typeface="+mj-ea"/>
                        </a:rPr>
                        <a:t>검색 결과</a:t>
                      </a:r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j-ea"/>
                          <a:ea typeface="+mj-ea"/>
                        </a:rPr>
                        <a:t>검색결과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7142691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상품별 상세정보화면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별 상세 정보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64678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아이디 찾기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아이디 알려주기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찾기 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비밀번호 알려주기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회원가입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회원가입 완료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마이페이지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(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회원정보수정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구매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내역 조회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</a:t>
                      </a:r>
                      <a:r>
                        <a:rPr lang="en-US" altLang="ko-KR" sz="7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내가 쓴 리뷰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, </a:t>
                      </a: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검색 내역</a:t>
                      </a: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)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회원정보수정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700" b="0" i="0" u="none" strike="noStrike" kern="1200" baseline="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구매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내역 조회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내가 쓴 리뷰</a:t>
                      </a: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상품 검색 내역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ore-KR" altLang="en-US" sz="700" b="0" i="0" u="none" strike="noStrike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Tw Cen MT"/>
                          <a:ea typeface="맑은 고딕"/>
                        </a:rPr>
                        <a:t>리뷰 작성하기</a:t>
                      </a: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n-ea"/>
                          <a:cs typeface="+mn-cs"/>
                        </a:rPr>
                        <a:t>리뷰 작성하기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13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장바구니</a:t>
                      </a: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 b="0" i="0" u="none" strike="noStrike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 장바구니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591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ko-KR" altLang="en-US" sz="70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ore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　</a:t>
                      </a:r>
                      <a:endParaRPr lang="ko-Kore-KR" altLang="en-US" sz="700" b="0" i="0" u="none" strike="noStrike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7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SCREEN_14</a:t>
                      </a:r>
                      <a:endParaRPr lang="ko-KR" altLang="en-US" sz="700" b="0" i="0" u="none" strike="noStrike" kern="1200" dirty="0"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상품 구매 화면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3" name="Group 153">
            <a:extLst>
              <a:ext uri="{FF2B5EF4-FFF2-40B4-BE49-F238E27FC236}">
                <a16:creationId xmlns:a16="http://schemas.microsoft.com/office/drawing/2014/main" id="{4D28BFFB-0990-12D8-20E4-8AF2B66A38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718166"/>
              </p:ext>
            </p:extLst>
          </p:nvPr>
        </p:nvGraphicFramePr>
        <p:xfrm>
          <a:off x="6010417" y="1522454"/>
          <a:ext cx="5546017" cy="4778868"/>
        </p:xfrm>
        <a:graphic>
          <a:graphicData uri="http://schemas.openxmlformats.org/drawingml/2006/table">
            <a:tbl>
              <a:tblPr firstRow="1" bandRow="1"/>
              <a:tblGrid>
                <a:gridCol w="2914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11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03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29244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9823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7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NO</a:t>
                      </a:r>
                      <a:endParaRPr kumimoji="1" lang="ko-KR" altLang="en-US" sz="700" b="0" i="0" u="none" strike="noStrike" cap="none" normalizeH="0" baseline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Level 1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팝업 </a:t>
                      </a:r>
                      <a:r>
                        <a:rPr lang="en-US" altLang="ko-KR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 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마이 페이지 수정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 정보가 정상적으로 수정되었습니다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2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입력</a:t>
                      </a:r>
                      <a:r>
                        <a:rPr lang="en-US" altLang="ko-KR" sz="700" dirty="0"/>
                        <a:t>O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POPUP_02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장바구니에 상품이 담겼습니다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3</a:t>
                      </a:r>
                      <a:endParaRPr lang="en-US" altLang="ko-KR" sz="700" b="0" i="0" u="none" strike="noStrike" dirty="0">
                        <a:latin typeface="+mj-ea"/>
                        <a:ea typeface="+mj-ea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수량 입력</a:t>
                      </a:r>
                      <a:r>
                        <a:rPr lang="en-US" altLang="ko-KR" sz="700" dirty="0"/>
                        <a:t>X  </a:t>
                      </a:r>
                      <a:r>
                        <a:rPr lang="ko-KR" altLang="en-US" sz="700" dirty="0"/>
                        <a:t>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POPUP_03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수량을 선택해주세요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4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POPUP_04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리뷰가 정상적으로 삭제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5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장바구니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/>
                        <a:t>구매하기 </a:t>
                      </a:r>
                      <a:r>
                        <a:rPr lang="en-US" altLang="ko-KR" sz="700" dirty="0"/>
                        <a:t>/ </a:t>
                      </a: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로그인</a:t>
                      </a:r>
                      <a:r>
                        <a:rPr lang="ko-KR" altLang="en-US" sz="700" baseline="0" dirty="0"/>
                        <a:t>해야 사용가능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POPUP_05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로그인</a:t>
                      </a:r>
                      <a:r>
                        <a:rPr lang="ko-KR" altLang="en-US" sz="700" baseline="0" dirty="0"/>
                        <a:t> 후  이용해주세요</a:t>
                      </a:r>
                      <a:r>
                        <a:rPr lang="en-US" altLang="ko-KR" sz="700" baseline="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4304449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6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상품의 제조사별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적용차종별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/>
                        <a:t>타이어특성별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단면폭별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편평비별</a:t>
                      </a:r>
                      <a:r>
                        <a:rPr lang="en-US" altLang="ko-KR" sz="700" dirty="0"/>
                        <a:t>, </a:t>
                      </a:r>
                      <a:r>
                        <a:rPr lang="ko-KR" altLang="en-US" sz="700" dirty="0" err="1"/>
                        <a:t>휠지름별</a:t>
                      </a:r>
                      <a:r>
                        <a:rPr lang="ko-KR" altLang="en-US" sz="700" dirty="0"/>
                        <a:t> 검색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POPUP_06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상세검색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1697660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7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상품 </a:t>
                      </a:r>
                      <a:r>
                        <a:rPr lang="ko-KR" altLang="en-US" sz="700" dirty="0" err="1"/>
                        <a:t>구매완료</a:t>
                      </a:r>
                      <a:r>
                        <a:rPr lang="ko-KR" altLang="en-US" sz="700" dirty="0"/>
                        <a:t> 화면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POPUP_07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회원님께서 주문하신 상품의 구매가</a:t>
                      </a:r>
                      <a:r>
                        <a:rPr lang="en-US" altLang="ko-KR" sz="700" baseline="0" dirty="0"/>
                        <a:t> </a:t>
                      </a:r>
                      <a:r>
                        <a:rPr lang="ko-KR" altLang="en-US" sz="700" dirty="0"/>
                        <a:t>완료 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569512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8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 err="1"/>
                        <a:t>마이페이지</a:t>
                      </a:r>
                      <a:r>
                        <a:rPr lang="ko-KR" altLang="en-US" sz="700" dirty="0"/>
                        <a:t> 상품 검색 내역 삭제 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/>
                        <a:t>POPUP_08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700" dirty="0"/>
                        <a:t>검색 내역이 정상적으로 삭제되었습니다</a:t>
                      </a:r>
                      <a:r>
                        <a:rPr lang="en-US" altLang="ko-KR" sz="700" dirty="0"/>
                        <a:t>.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9172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9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로그인 </a:t>
                      </a:r>
                      <a:r>
                        <a:rPr lang="en-US" altLang="ko-KR" sz="700" dirty="0"/>
                        <a:t>/</a:t>
                      </a:r>
                      <a:r>
                        <a:rPr lang="ko-KR" altLang="en-US" sz="700" baseline="0" dirty="0"/>
                        <a:t> 아이디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비밀번호 찾기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/>
                        <a:t>회원가입 </a:t>
                      </a:r>
                      <a:r>
                        <a:rPr lang="en-US" altLang="ko-KR" sz="700" baseline="0" dirty="0"/>
                        <a:t>/ </a:t>
                      </a:r>
                      <a:r>
                        <a:rPr lang="ko-KR" altLang="en-US" sz="700" baseline="0" dirty="0" err="1"/>
                        <a:t>마이페이지</a:t>
                      </a:r>
                      <a:r>
                        <a:rPr lang="en-US" altLang="ko-KR" sz="700" baseline="0" dirty="0"/>
                        <a:t>(</a:t>
                      </a:r>
                      <a:r>
                        <a:rPr lang="ko-KR" altLang="en-US" sz="700" baseline="0" dirty="0"/>
                        <a:t>회원정보수정</a:t>
                      </a:r>
                      <a:r>
                        <a:rPr lang="en-US" altLang="ko-KR" sz="700" baseline="0" dirty="0"/>
                        <a:t>)</a:t>
                      </a:r>
                      <a:r>
                        <a:rPr lang="ko-KR" altLang="en-US" sz="700" baseline="0" dirty="0"/>
                        <a:t> 화면에서 공백 </a:t>
                      </a:r>
                      <a:r>
                        <a:rPr lang="ko-KR" altLang="en-US" sz="700" baseline="0" dirty="0" err="1"/>
                        <a:t>입력시</a:t>
                      </a:r>
                      <a:r>
                        <a:rPr lang="ko-KR" altLang="en-US" sz="700" baseline="0" dirty="0"/>
                        <a:t>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POPUP_09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데이터 유효성 검사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9417697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10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상세 페이지에서 일시 품절인 상품 구매</a:t>
                      </a:r>
                      <a:r>
                        <a:rPr lang="ko-KR" altLang="en-US" sz="700" baseline="0" dirty="0"/>
                        <a:t> 시 일시 품절 상태인 것을 출력 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POPUP_10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</a:rPr>
                        <a:t>해당 상품은 일시 품절된 상품입니다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4313455"/>
                  </a:ext>
                </a:extLst>
              </a:tr>
              <a:tr h="39823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b="0" i="0" u="none" strike="noStrike" dirty="0">
                          <a:effectLst/>
                          <a:latin typeface="+mj-ea"/>
                          <a:ea typeface="+mj-ea"/>
                        </a:rPr>
                        <a:t>11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상품 구매 페이지에서 </a:t>
                      </a:r>
                      <a:r>
                        <a:rPr lang="ko-KR" altLang="en-US" sz="700" baseline="0" dirty="0"/>
                        <a:t>화면에서 주소에 공백 입력 시 데이터 유효성 검사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sz="700" dirty="0"/>
                        <a:t>POPUP_11</a:t>
                      </a:r>
                      <a:endParaRPr lang="ko-KR" altLang="en-US" sz="700" dirty="0"/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700" dirty="0"/>
                        <a:t>주소를 입력해주세요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9324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234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64931" y="137315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76106" y="4212853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POPUP_P05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42" y="1742487"/>
            <a:ext cx="3051678" cy="21060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16" y="4482696"/>
            <a:ext cx="3391194" cy="70872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606576" y="987523"/>
            <a:ext cx="4592192" cy="5625880"/>
            <a:chOff x="786154" y="80668"/>
            <a:chExt cx="5192617" cy="5942194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4"/>
            <a:srcRect b="11799"/>
            <a:stretch/>
          </p:blipFill>
          <p:spPr>
            <a:xfrm>
              <a:off x="786154" y="80668"/>
              <a:ext cx="5192617" cy="302301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154" y="3103686"/>
              <a:ext cx="5192617" cy="1211204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6154" y="4314890"/>
              <a:ext cx="5192617" cy="1205811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/>
            <a:srcRect t="85349"/>
            <a:stretch/>
          </p:blipFill>
          <p:spPr>
            <a:xfrm>
              <a:off x="786154" y="5520701"/>
              <a:ext cx="5192617" cy="502161"/>
            </a:xfrm>
            <a:prstGeom prst="rect">
              <a:avLst/>
            </a:prstGeom>
          </p:spPr>
        </p:pic>
      </p:grpSp>
      <p:grpSp>
        <p:nvGrpSpPr>
          <p:cNvPr id="20" name="그룹 19"/>
          <p:cNvGrpSpPr/>
          <p:nvPr/>
        </p:nvGrpSpPr>
        <p:grpSpPr>
          <a:xfrm>
            <a:off x="8833898" y="811534"/>
            <a:ext cx="740131" cy="550147"/>
            <a:chOff x="7739846" y="1277574"/>
            <a:chExt cx="584043" cy="455791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06060" y="1492734"/>
              <a:ext cx="417829" cy="198543"/>
            </a:xfrm>
            <a:prstGeom prst="rect">
              <a:avLst/>
            </a:prstGeom>
          </p:spPr>
        </p:pic>
        <p:grpSp>
          <p:nvGrpSpPr>
            <p:cNvPr id="24" name="그룹 23"/>
            <p:cNvGrpSpPr/>
            <p:nvPr/>
          </p:nvGrpSpPr>
          <p:grpSpPr>
            <a:xfrm>
              <a:off x="7739846" y="1277574"/>
              <a:ext cx="577693" cy="455791"/>
              <a:chOff x="5678327" y="965046"/>
              <a:chExt cx="577693" cy="455791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808405" y="1148275"/>
                <a:ext cx="447615" cy="2725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5678327" y="965046"/>
                <a:ext cx="152400" cy="26362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7" name="그룹 26"/>
          <p:cNvGrpSpPr/>
          <p:nvPr/>
        </p:nvGrpSpPr>
        <p:grpSpPr>
          <a:xfrm>
            <a:off x="6991128" y="828422"/>
            <a:ext cx="1178699" cy="550147"/>
            <a:chOff x="5325902" y="965046"/>
            <a:chExt cx="930118" cy="455791"/>
          </a:xfrm>
        </p:grpSpPr>
        <p:sp>
          <p:nvSpPr>
            <p:cNvPr id="28" name="직사각형 27"/>
            <p:cNvSpPr/>
            <p:nvPr/>
          </p:nvSpPr>
          <p:spPr>
            <a:xfrm>
              <a:off x="5407269" y="1148275"/>
              <a:ext cx="8487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325902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529437" y="837945"/>
            <a:ext cx="785245" cy="476967"/>
            <a:chOff x="4116646" y="965046"/>
            <a:chExt cx="619643" cy="395163"/>
          </a:xfrm>
        </p:grpSpPr>
        <p:sp>
          <p:nvSpPr>
            <p:cNvPr id="31" name="직사각형 30"/>
            <p:cNvSpPr/>
            <p:nvPr/>
          </p:nvSpPr>
          <p:spPr>
            <a:xfrm>
              <a:off x="4192846" y="1151793"/>
              <a:ext cx="543443" cy="2084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116646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551879" y="1293737"/>
            <a:ext cx="4589846" cy="2439213"/>
            <a:chOff x="4139088" y="1420837"/>
            <a:chExt cx="3621882" cy="2020863"/>
          </a:xfrm>
        </p:grpSpPr>
        <p:sp>
          <p:nvSpPr>
            <p:cNvPr id="34" name="직사각형 33"/>
            <p:cNvSpPr/>
            <p:nvPr/>
          </p:nvSpPr>
          <p:spPr>
            <a:xfrm>
              <a:off x="4237730" y="1479381"/>
              <a:ext cx="3523240" cy="196231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139088" y="1420837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199463" y="812310"/>
            <a:ext cx="369965" cy="550147"/>
            <a:chOff x="5975983" y="965046"/>
            <a:chExt cx="291942" cy="455791"/>
          </a:xfrm>
        </p:grpSpPr>
        <p:sp>
          <p:nvSpPr>
            <p:cNvPr id="37" name="직사각형 36"/>
            <p:cNvSpPr/>
            <p:nvPr/>
          </p:nvSpPr>
          <p:spPr>
            <a:xfrm>
              <a:off x="6129908" y="1148275"/>
              <a:ext cx="138017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75983" y="965046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9403180" y="810974"/>
            <a:ext cx="376079" cy="546012"/>
            <a:chOff x="5959253" y="968472"/>
            <a:chExt cx="296767" cy="452365"/>
          </a:xfrm>
        </p:grpSpPr>
        <p:sp>
          <p:nvSpPr>
            <p:cNvPr id="40" name="직사각형 39"/>
            <p:cNvSpPr/>
            <p:nvPr/>
          </p:nvSpPr>
          <p:spPr>
            <a:xfrm>
              <a:off x="6086969" y="1148275"/>
              <a:ext cx="169051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9655595" y="808588"/>
            <a:ext cx="376079" cy="546012"/>
            <a:chOff x="5959253" y="968472"/>
            <a:chExt cx="296767" cy="452365"/>
          </a:xfrm>
        </p:grpSpPr>
        <p:sp>
          <p:nvSpPr>
            <p:cNvPr id="43" name="직사각형 42"/>
            <p:cNvSpPr/>
            <p:nvPr/>
          </p:nvSpPr>
          <p:spPr>
            <a:xfrm>
              <a:off x="6056212" y="1148275"/>
              <a:ext cx="199808" cy="27256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959253" y="968472"/>
              <a:ext cx="152400" cy="26362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423655" y="1742486"/>
            <a:ext cx="3427366" cy="2512359"/>
            <a:chOff x="344555" y="1989970"/>
            <a:chExt cx="3530932" cy="2728088"/>
          </a:xfrm>
        </p:grpSpPr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56544" y="1989970"/>
              <a:ext cx="3518943" cy="2728088"/>
            </a:xfrm>
            <a:prstGeom prst="rect">
              <a:avLst/>
            </a:prstGeom>
          </p:spPr>
        </p:pic>
        <p:sp>
          <p:nvSpPr>
            <p:cNvPr id="47" name="직사각형 46"/>
            <p:cNvSpPr/>
            <p:nvPr/>
          </p:nvSpPr>
          <p:spPr>
            <a:xfrm>
              <a:off x="344555" y="2829435"/>
              <a:ext cx="3518943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9"/>
          <a:srcRect l="1278" t="9397" r="2342" b="8418"/>
          <a:stretch/>
        </p:blipFill>
        <p:spPr>
          <a:xfrm>
            <a:off x="6227693" y="1440628"/>
            <a:ext cx="3305176" cy="914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9614" y="1428808"/>
            <a:ext cx="3956719" cy="2311557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8032" y="808588"/>
            <a:ext cx="4664537" cy="628229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81727" y="814063"/>
            <a:ext cx="4645950" cy="3061132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81727" y="827888"/>
            <a:ext cx="4638551" cy="3067807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8874" y="5479650"/>
            <a:ext cx="3398492" cy="113039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76106" y="5169924"/>
            <a:ext cx="1308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POPUP_P06</a:t>
            </a:r>
            <a:endParaRPr lang="ko-KR" altLang="en-US" dirty="0"/>
          </a:p>
        </p:txBody>
      </p:sp>
      <p:sp>
        <p:nvSpPr>
          <p:cNvPr id="55" name="텍스트 개체 틀 12"/>
          <p:cNvSpPr txBox="1"/>
          <p:nvPr/>
        </p:nvSpPr>
        <p:spPr>
          <a:xfrm>
            <a:off x="283444" y="724071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메인</a:t>
            </a:r>
          </a:p>
        </p:txBody>
      </p:sp>
    </p:spTree>
    <p:extLst>
      <p:ext uri="{BB962C8B-B14F-4D97-AF65-F5344CB8AC3E}">
        <p14:creationId xmlns:p14="http://schemas.microsoft.com/office/powerpoint/2010/main" val="136876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263936" y="1715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SCREEN_02</a:t>
            </a:r>
            <a:endParaRPr lang="ko-KR" altLang="en-US" dirty="0"/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46" y="2032971"/>
            <a:ext cx="3604572" cy="876376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0769" y="1900113"/>
            <a:ext cx="3528366" cy="335309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018" y="1356868"/>
            <a:ext cx="7504095" cy="4937759"/>
          </a:xfrm>
          <a:prstGeom prst="rect">
            <a:avLst/>
          </a:prstGeom>
        </p:spPr>
      </p:pic>
      <p:grpSp>
        <p:nvGrpSpPr>
          <p:cNvPr id="60" name="그룹 59"/>
          <p:cNvGrpSpPr/>
          <p:nvPr/>
        </p:nvGrpSpPr>
        <p:grpSpPr>
          <a:xfrm>
            <a:off x="5437731" y="2350979"/>
            <a:ext cx="721769" cy="3320037"/>
            <a:chOff x="5437731" y="2350979"/>
            <a:chExt cx="721769" cy="3320037"/>
          </a:xfrm>
        </p:grpSpPr>
        <p:sp>
          <p:nvSpPr>
            <p:cNvPr id="61" name="직사각형 60"/>
            <p:cNvSpPr/>
            <p:nvPr/>
          </p:nvSpPr>
          <p:spPr>
            <a:xfrm>
              <a:off x="5537200" y="2463800"/>
              <a:ext cx="62230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108"/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060031" y="2370029"/>
            <a:ext cx="3534819" cy="3300987"/>
            <a:chOff x="6060031" y="2370029"/>
            <a:chExt cx="3534819" cy="3300987"/>
          </a:xfrm>
        </p:grpSpPr>
        <p:sp>
          <p:nvSpPr>
            <p:cNvPr id="64" name="직사각형 63"/>
            <p:cNvSpPr/>
            <p:nvPr/>
          </p:nvSpPr>
          <p:spPr>
            <a:xfrm>
              <a:off x="6159500" y="2463800"/>
              <a:ext cx="3435350" cy="320721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직사각형 108"/>
            <p:cNvSpPr/>
            <p:nvPr/>
          </p:nvSpPr>
          <p:spPr>
            <a:xfrm>
              <a:off x="6060031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9497413" y="2370029"/>
            <a:ext cx="584515" cy="3300987"/>
            <a:chOff x="9497413" y="2370029"/>
            <a:chExt cx="584515" cy="3300987"/>
          </a:xfrm>
        </p:grpSpPr>
        <p:sp>
          <p:nvSpPr>
            <p:cNvPr id="67" name="직사각형 66"/>
            <p:cNvSpPr/>
            <p:nvPr/>
          </p:nvSpPr>
          <p:spPr>
            <a:xfrm>
              <a:off x="9594849" y="2463799"/>
              <a:ext cx="487079" cy="32072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직사각형 108"/>
            <p:cNvSpPr/>
            <p:nvPr/>
          </p:nvSpPr>
          <p:spPr>
            <a:xfrm>
              <a:off x="9497413" y="237002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sp>
        <p:nvSpPr>
          <p:cNvPr id="69" name="텍스트 개체 틀 12"/>
          <p:cNvSpPr txBox="1"/>
          <p:nvPr/>
        </p:nvSpPr>
        <p:spPr>
          <a:xfrm>
            <a:off x="263936" y="92651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검색결과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58" y="1636110"/>
            <a:ext cx="7737814" cy="43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32544" y="164832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SCREEN_03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369401" y="1648320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369401" y="2605391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POPUP_03</a:t>
            </a:r>
            <a:endParaRPr lang="ko-KR" altLang="en-US" dirty="0"/>
          </a:p>
        </p:txBody>
      </p:sp>
      <p:sp>
        <p:nvSpPr>
          <p:cNvPr id="10" name="텍스트 개체 틀 12"/>
          <p:cNvSpPr txBox="1"/>
          <p:nvPr/>
        </p:nvSpPr>
        <p:spPr>
          <a:xfrm>
            <a:off x="251236" y="10671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제품별 상세 정보 화면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8CC53D94-3497-8C9E-30E8-E3FFFA3F1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29" y="1919707"/>
            <a:ext cx="3133708" cy="268363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189F080-84DB-25B9-FD0C-494980D04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2190" y="2959492"/>
            <a:ext cx="3133709" cy="5149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E6F33E5-D74A-6F89-163B-4CACABC88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740" y="1981446"/>
            <a:ext cx="3170179" cy="66015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B8C7779-4B08-9763-71F4-DCE106AE5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3364" y="4621539"/>
            <a:ext cx="3133707" cy="6085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D7FB55-2EC2-84D2-13B1-343EA2B307F4}"/>
              </a:ext>
            </a:extLst>
          </p:cNvPr>
          <p:cNvSpPr txBox="1"/>
          <p:nvPr/>
        </p:nvSpPr>
        <p:spPr>
          <a:xfrm>
            <a:off x="3355911" y="434386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POPUP_10</a:t>
            </a:r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8F142F-5093-A455-00F6-5A96A2029AF4}"/>
              </a:ext>
            </a:extLst>
          </p:cNvPr>
          <p:cNvGrpSpPr/>
          <p:nvPr/>
        </p:nvGrpSpPr>
        <p:grpSpPr>
          <a:xfrm>
            <a:off x="6723651" y="1632858"/>
            <a:ext cx="5247885" cy="4839627"/>
            <a:chOff x="4006362" y="724993"/>
            <a:chExt cx="5247885" cy="483962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F253CA6-7AFD-0B94-628B-7471BBC9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06362" y="724993"/>
              <a:ext cx="5247885" cy="2883330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03B1FBE3-37FC-6F56-EAA1-96E0964E7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06362" y="3608323"/>
              <a:ext cx="5247885" cy="151597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CE488FA-41E4-F5C7-62CD-2D583F263C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06362" y="5124294"/>
              <a:ext cx="5247885" cy="440326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A03A2622-6C87-C863-7E87-0080D97ECC7B}"/>
              </a:ext>
            </a:extLst>
          </p:cNvPr>
          <p:cNvGrpSpPr/>
          <p:nvPr/>
        </p:nvGrpSpPr>
        <p:grpSpPr>
          <a:xfrm>
            <a:off x="6943711" y="2146435"/>
            <a:ext cx="690695" cy="649457"/>
            <a:chOff x="5437731" y="2350979"/>
            <a:chExt cx="690695" cy="649457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148B0D3-206E-F28C-2B8C-677E050AA625}"/>
                </a:ext>
              </a:extLst>
            </p:cNvPr>
            <p:cNvSpPr/>
            <p:nvPr/>
          </p:nvSpPr>
          <p:spPr>
            <a:xfrm>
              <a:off x="5557736" y="2463800"/>
              <a:ext cx="570690" cy="5366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>
              <a:extLst>
                <a:ext uri="{FF2B5EF4-FFF2-40B4-BE49-F238E27FC236}">
                  <a16:creationId xmlns:a16="http://schemas.microsoft.com/office/drawing/2014/main" id="{21B58DC7-8C0C-1778-AF04-27A54E05F61F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955A9E0-34AC-D0C5-DF8B-CDE8EDA30BC7}"/>
              </a:ext>
            </a:extLst>
          </p:cNvPr>
          <p:cNvGrpSpPr/>
          <p:nvPr/>
        </p:nvGrpSpPr>
        <p:grpSpPr>
          <a:xfrm>
            <a:off x="7582494" y="2155197"/>
            <a:ext cx="1783435" cy="251589"/>
            <a:chOff x="5437731" y="2350979"/>
            <a:chExt cx="1783435" cy="251589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8390BA-4C17-FD6E-A378-16AEF0AEF74A}"/>
                </a:ext>
              </a:extLst>
            </p:cNvPr>
            <p:cNvSpPr/>
            <p:nvPr/>
          </p:nvSpPr>
          <p:spPr>
            <a:xfrm>
              <a:off x="5557736" y="2463800"/>
              <a:ext cx="1663430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108">
              <a:extLst>
                <a:ext uri="{FF2B5EF4-FFF2-40B4-BE49-F238E27FC236}">
                  <a16:creationId xmlns:a16="http://schemas.microsoft.com/office/drawing/2014/main" id="{146D75DA-EBCB-01F8-A1C6-8A093695B694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60841EB-65BC-494A-7A7B-40818A87EF2F}"/>
              </a:ext>
            </a:extLst>
          </p:cNvPr>
          <p:cNvGrpSpPr/>
          <p:nvPr/>
        </p:nvGrpSpPr>
        <p:grpSpPr>
          <a:xfrm>
            <a:off x="7582494" y="2305038"/>
            <a:ext cx="2736745" cy="326294"/>
            <a:chOff x="5437731" y="2350979"/>
            <a:chExt cx="2736745" cy="503825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917C02A1-00A4-4213-46DA-19CD03E438D5}"/>
                </a:ext>
              </a:extLst>
            </p:cNvPr>
            <p:cNvSpPr/>
            <p:nvPr/>
          </p:nvSpPr>
          <p:spPr>
            <a:xfrm>
              <a:off x="5557735" y="2450830"/>
              <a:ext cx="2616741" cy="40397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>
              <a:extLst>
                <a:ext uri="{FF2B5EF4-FFF2-40B4-BE49-F238E27FC236}">
                  <a16:creationId xmlns:a16="http://schemas.microsoft.com/office/drawing/2014/main" id="{22C5CFA6-8244-1BCD-CA12-12D8CC3D20A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A027D3B9-DBF1-DCF9-1161-4955E0E992F9}"/>
              </a:ext>
            </a:extLst>
          </p:cNvPr>
          <p:cNvGrpSpPr/>
          <p:nvPr/>
        </p:nvGrpSpPr>
        <p:grpSpPr>
          <a:xfrm>
            <a:off x="7582494" y="2582417"/>
            <a:ext cx="464693" cy="213474"/>
            <a:chOff x="5437731" y="2350979"/>
            <a:chExt cx="464693" cy="329622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04579818-CCAD-1F44-BF8E-89F67D15F452}"/>
                </a:ext>
              </a:extLst>
            </p:cNvPr>
            <p:cNvSpPr/>
            <p:nvPr/>
          </p:nvSpPr>
          <p:spPr>
            <a:xfrm>
              <a:off x="5557736" y="2450832"/>
              <a:ext cx="344688" cy="22976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108">
              <a:extLst>
                <a:ext uri="{FF2B5EF4-FFF2-40B4-BE49-F238E27FC236}">
                  <a16:creationId xmlns:a16="http://schemas.microsoft.com/office/drawing/2014/main" id="{8517D474-B670-304E-C271-30A41B3AB3B9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CA4BE04-28E6-B9DB-EBA9-F529A77F4EF4}"/>
              </a:ext>
            </a:extLst>
          </p:cNvPr>
          <p:cNvGrpSpPr/>
          <p:nvPr/>
        </p:nvGrpSpPr>
        <p:grpSpPr>
          <a:xfrm>
            <a:off x="10253670" y="2151882"/>
            <a:ext cx="1258830" cy="251589"/>
            <a:chOff x="5437731" y="2350979"/>
            <a:chExt cx="1258830" cy="25158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10E18F80-57D3-0CA7-FBD6-651F1C6B6E1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5C701B90-986E-02EB-C30A-C7C60FED1EC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8F066B2-73FE-99AE-6110-1137FFD20227}"/>
              </a:ext>
            </a:extLst>
          </p:cNvPr>
          <p:cNvGrpSpPr/>
          <p:nvPr/>
        </p:nvGrpSpPr>
        <p:grpSpPr>
          <a:xfrm>
            <a:off x="10250459" y="2319634"/>
            <a:ext cx="1258830" cy="251589"/>
            <a:chOff x="5437731" y="2350979"/>
            <a:chExt cx="1258830" cy="251589"/>
          </a:xfrm>
        </p:grpSpPr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63A7A6A5-818F-C212-6963-CE08FA916DAC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108">
              <a:extLst>
                <a:ext uri="{FF2B5EF4-FFF2-40B4-BE49-F238E27FC236}">
                  <a16:creationId xmlns:a16="http://schemas.microsoft.com/office/drawing/2014/main" id="{93178069-39B9-C8B4-B844-0C91BA761E40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219441C2-7C2B-F3FB-9B30-EBAF76CF2C4B}"/>
              </a:ext>
            </a:extLst>
          </p:cNvPr>
          <p:cNvGrpSpPr/>
          <p:nvPr/>
        </p:nvGrpSpPr>
        <p:grpSpPr>
          <a:xfrm>
            <a:off x="10252180" y="2418470"/>
            <a:ext cx="1258830" cy="251589"/>
            <a:chOff x="5437731" y="2350979"/>
            <a:chExt cx="1258830" cy="251589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2F48DA6-196A-87B0-B85C-666FEE9B7142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108">
              <a:extLst>
                <a:ext uri="{FF2B5EF4-FFF2-40B4-BE49-F238E27FC236}">
                  <a16:creationId xmlns:a16="http://schemas.microsoft.com/office/drawing/2014/main" id="{2BE4AF20-D10A-00FB-3C54-4B0B6BE5184A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5310B1BC-BEFB-ED79-2888-4ABEC5D4C354}"/>
              </a:ext>
            </a:extLst>
          </p:cNvPr>
          <p:cNvGrpSpPr/>
          <p:nvPr/>
        </p:nvGrpSpPr>
        <p:grpSpPr>
          <a:xfrm>
            <a:off x="10256944" y="2524809"/>
            <a:ext cx="1258830" cy="251589"/>
            <a:chOff x="5437731" y="2350979"/>
            <a:chExt cx="1258830" cy="25158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FFEACDA-A400-B0FA-543D-EB1C99428950}"/>
                </a:ext>
              </a:extLst>
            </p:cNvPr>
            <p:cNvSpPr/>
            <p:nvPr/>
          </p:nvSpPr>
          <p:spPr>
            <a:xfrm>
              <a:off x="5557736" y="2463800"/>
              <a:ext cx="1138825" cy="1387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직사각형 108">
              <a:extLst>
                <a:ext uri="{FF2B5EF4-FFF2-40B4-BE49-F238E27FC236}">
                  <a16:creationId xmlns:a16="http://schemas.microsoft.com/office/drawing/2014/main" id="{D3918228-FD7E-4671-024B-23599EB33205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8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65EEF75-69A9-0D5D-D667-D25AC1944A26}"/>
              </a:ext>
            </a:extLst>
          </p:cNvPr>
          <p:cNvGrpSpPr/>
          <p:nvPr/>
        </p:nvGrpSpPr>
        <p:grpSpPr>
          <a:xfrm>
            <a:off x="6668750" y="2779248"/>
            <a:ext cx="4847024" cy="1782721"/>
            <a:chOff x="5437731" y="2350979"/>
            <a:chExt cx="4847024" cy="1782721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2D696CEE-8B36-9645-BFF6-17382706E880}"/>
                </a:ext>
              </a:extLst>
            </p:cNvPr>
            <p:cNvSpPr/>
            <p:nvPr/>
          </p:nvSpPr>
          <p:spPr>
            <a:xfrm>
              <a:off x="5557736" y="2463799"/>
              <a:ext cx="4727019" cy="16699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직사각형 108">
              <a:extLst>
                <a:ext uri="{FF2B5EF4-FFF2-40B4-BE49-F238E27FC236}">
                  <a16:creationId xmlns:a16="http://schemas.microsoft.com/office/drawing/2014/main" id="{E700D30E-7098-AF01-3CB7-91BD58FFCEA3}"/>
                </a:ext>
              </a:extLst>
            </p:cNvPr>
            <p:cNvSpPr/>
            <p:nvPr/>
          </p:nvSpPr>
          <p:spPr>
            <a:xfrm>
              <a:off x="5437731" y="2350979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9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FBE4000-A577-CCB6-3871-1F38A274620D}"/>
              </a:ext>
            </a:extLst>
          </p:cNvPr>
          <p:cNvGrpSpPr/>
          <p:nvPr/>
        </p:nvGrpSpPr>
        <p:grpSpPr>
          <a:xfrm>
            <a:off x="6497207" y="4416251"/>
            <a:ext cx="5018567" cy="1534351"/>
            <a:chOff x="5266188" y="2361527"/>
            <a:chExt cx="5018567" cy="153435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080BDD92-B2EA-6D22-0CA3-0261772C48F9}"/>
                </a:ext>
              </a:extLst>
            </p:cNvPr>
            <p:cNvSpPr/>
            <p:nvPr/>
          </p:nvSpPr>
          <p:spPr>
            <a:xfrm>
              <a:off x="5557736" y="2463800"/>
              <a:ext cx="4727019" cy="143207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직사각형 108">
              <a:extLst>
                <a:ext uri="{FF2B5EF4-FFF2-40B4-BE49-F238E27FC236}">
                  <a16:creationId xmlns:a16="http://schemas.microsoft.com/office/drawing/2014/main" id="{70CB7645-64C3-A964-454C-58412569005F}"/>
                </a:ext>
              </a:extLst>
            </p:cNvPr>
            <p:cNvSpPr/>
            <p:nvPr/>
          </p:nvSpPr>
          <p:spPr>
            <a:xfrm>
              <a:off x="5266188" y="2361527"/>
              <a:ext cx="343086" cy="2524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chemeClr val="tx1"/>
                  </a:solidFill>
                </a:rPr>
                <a:t>10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F3DAC05-D534-130E-D6F5-921E5C10FF4C}"/>
              </a:ext>
            </a:extLst>
          </p:cNvPr>
          <p:cNvSpPr txBox="1"/>
          <p:nvPr/>
        </p:nvSpPr>
        <p:spPr>
          <a:xfrm>
            <a:off x="3369401" y="344754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POPUP_05</a:t>
            </a:r>
            <a:endParaRPr lang="ko-KR" altLang="en-US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E9F736E-85DE-59A5-1521-917A9E02D7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8214" y="3720635"/>
            <a:ext cx="3111705" cy="6503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5AAFE198-70BD-A4F2-03C8-4FD60255C5A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30659" y="1814016"/>
            <a:ext cx="2372989" cy="650311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DED0500A-3BAC-E13B-CFB4-8D45684293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5265" y="2138738"/>
            <a:ext cx="2359243" cy="1895547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4697E6DC-DD86-9DE3-6700-14B648CDFB5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0912" y="1632858"/>
            <a:ext cx="5310034" cy="3328404"/>
          </a:xfrm>
          <a:prstGeom prst="rect">
            <a:avLst/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6515D8C1-5C24-58CF-062D-DFD4CE43D7C0}"/>
              </a:ext>
            </a:extLst>
          </p:cNvPr>
          <p:cNvGrpSpPr/>
          <p:nvPr/>
        </p:nvGrpSpPr>
        <p:grpSpPr>
          <a:xfrm>
            <a:off x="6717671" y="1617650"/>
            <a:ext cx="5215823" cy="1251517"/>
            <a:chOff x="814744" y="4746171"/>
            <a:chExt cx="5215823" cy="1251517"/>
          </a:xfrm>
        </p:grpSpPr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10811049-670F-3ECF-30C5-959D6B35DE57}"/>
                </a:ext>
              </a:extLst>
            </p:cNvPr>
            <p:cNvGrpSpPr/>
            <p:nvPr/>
          </p:nvGrpSpPr>
          <p:grpSpPr>
            <a:xfrm>
              <a:off x="814744" y="4770208"/>
              <a:ext cx="5215823" cy="1227480"/>
              <a:chOff x="1432275" y="135907"/>
              <a:chExt cx="5215823" cy="1227480"/>
            </a:xfrm>
          </p:grpSpPr>
          <p:pic>
            <p:nvPicPr>
              <p:cNvPr id="65" name="그림 64">
                <a:extLst>
                  <a:ext uri="{FF2B5EF4-FFF2-40B4-BE49-F238E27FC236}">
                    <a16:creationId xmlns:a16="http://schemas.microsoft.com/office/drawing/2014/main" id="{7F3D01A7-2F9E-7FCF-1832-D097C03F7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32275" y="135907"/>
                <a:ext cx="5215823" cy="1227480"/>
              </a:xfrm>
              <a:prstGeom prst="rect">
                <a:avLst/>
              </a:prstGeom>
            </p:spPr>
          </p:pic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160C4697-7520-5452-6805-D6C0A3FCC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850594" y="160554"/>
                <a:ext cx="2441274" cy="665802"/>
              </a:xfrm>
              <a:prstGeom prst="rect">
                <a:avLst/>
              </a:prstGeom>
            </p:spPr>
          </p:pic>
        </p:grp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05AABC7F-FFB1-3DC9-BAB6-9FC736A51898}"/>
                </a:ext>
              </a:extLst>
            </p:cNvPr>
            <p:cNvSpPr/>
            <p:nvPr/>
          </p:nvSpPr>
          <p:spPr>
            <a:xfrm>
              <a:off x="5171319" y="4746171"/>
              <a:ext cx="273300" cy="33636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2F0C539-2815-7825-4C57-A157255192F1}"/>
                </a:ext>
              </a:extLst>
            </p:cNvPr>
            <p:cNvSpPr/>
            <p:nvPr/>
          </p:nvSpPr>
          <p:spPr>
            <a:xfrm>
              <a:off x="2233063" y="4791391"/>
              <a:ext cx="2441274" cy="6658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248C6A30-2D11-45BC-3359-93B4E0C1E395}"/>
                </a:ext>
              </a:extLst>
            </p:cNvPr>
            <p:cNvSpPr/>
            <p:nvPr/>
          </p:nvSpPr>
          <p:spPr>
            <a:xfrm>
              <a:off x="4537686" y="5666019"/>
              <a:ext cx="1052475" cy="2419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DC2862F-665B-A0EB-8293-47FDF7A9F3EE}"/>
                </a:ext>
              </a:extLst>
            </p:cNvPr>
            <p:cNvSpPr/>
            <p:nvPr/>
          </p:nvSpPr>
          <p:spPr>
            <a:xfrm>
              <a:off x="4537686" y="5801915"/>
              <a:ext cx="1052475" cy="1060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직사각형 108">
              <a:extLst>
                <a:ext uri="{FF2B5EF4-FFF2-40B4-BE49-F238E27FC236}">
                  <a16:creationId xmlns:a16="http://schemas.microsoft.com/office/drawing/2014/main" id="{29D8EAF2-F795-9972-7B30-706A1F984628}"/>
                </a:ext>
              </a:extLst>
            </p:cNvPr>
            <p:cNvSpPr/>
            <p:nvPr/>
          </p:nvSpPr>
          <p:spPr>
            <a:xfrm>
              <a:off x="5254870" y="5394588"/>
              <a:ext cx="707461" cy="30291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800" b="1">
                  <a:solidFill>
                    <a:schemeClr val="tx1"/>
                  </a:solidFill>
                </a:rPr>
                <a:t>POPUP_02</a:t>
              </a:r>
            </a:p>
          </p:txBody>
        </p:sp>
      </p:grpSp>
      <p:pic>
        <p:nvPicPr>
          <p:cNvPr id="67" name="그림 66">
            <a:extLst>
              <a:ext uri="{FF2B5EF4-FFF2-40B4-BE49-F238E27FC236}">
                <a16:creationId xmlns:a16="http://schemas.microsoft.com/office/drawing/2014/main" id="{69C5A70B-7A69-4C0A-22CA-AB274735E9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12175" y="1582481"/>
            <a:ext cx="5308771" cy="1652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4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4614" y="203197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SCREEN_04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23" y="2581930"/>
            <a:ext cx="3673158" cy="223285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37" y="1954703"/>
            <a:ext cx="3553845" cy="3197034"/>
          </a:xfrm>
          <a:prstGeom prst="rect">
            <a:avLst/>
          </a:prstGeom>
        </p:spPr>
      </p:pic>
      <p:sp>
        <p:nvSpPr>
          <p:cNvPr id="10" name="텍스트 개체 틀 12"/>
          <p:cNvSpPr txBox="1"/>
          <p:nvPr/>
        </p:nvSpPr>
        <p:spPr>
          <a:xfrm>
            <a:off x="435874" y="81214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로그인</a:t>
            </a:r>
          </a:p>
        </p:txBody>
      </p:sp>
      <p:grpSp>
        <p:nvGrpSpPr>
          <p:cNvPr id="11" name="그룹 10"/>
          <p:cNvGrpSpPr/>
          <p:nvPr/>
        </p:nvGrpSpPr>
        <p:grpSpPr>
          <a:xfrm>
            <a:off x="5418337" y="3258640"/>
            <a:ext cx="3032875" cy="493138"/>
            <a:chOff x="5277659" y="2942117"/>
            <a:chExt cx="3032875" cy="493138"/>
          </a:xfrm>
        </p:grpSpPr>
        <p:sp>
          <p:nvSpPr>
            <p:cNvPr id="12" name="직사각형 11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418337" y="3657523"/>
            <a:ext cx="3032875" cy="493138"/>
            <a:chOff x="5277659" y="2942117"/>
            <a:chExt cx="3032875" cy="493138"/>
          </a:xfrm>
        </p:grpSpPr>
        <p:sp>
          <p:nvSpPr>
            <p:cNvPr id="15" name="직사각형 14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418337" y="4071805"/>
            <a:ext cx="3032875" cy="493138"/>
            <a:chOff x="5277659" y="2942117"/>
            <a:chExt cx="3032875" cy="493138"/>
          </a:xfrm>
        </p:grpSpPr>
        <p:sp>
          <p:nvSpPr>
            <p:cNvPr id="18" name="직사각형 17"/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1673" y="1775635"/>
            <a:ext cx="3553845" cy="3763776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1033B371-225C-3734-1EB1-1B439E3D60D5}"/>
              </a:ext>
            </a:extLst>
          </p:cNvPr>
          <p:cNvGrpSpPr/>
          <p:nvPr/>
        </p:nvGrpSpPr>
        <p:grpSpPr>
          <a:xfrm>
            <a:off x="5499401" y="3897837"/>
            <a:ext cx="3032875" cy="493138"/>
            <a:chOff x="5277659" y="2942117"/>
            <a:chExt cx="3032875" cy="493138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F83BFE0-0158-13E3-8EDD-E2832D76ECD2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>
              <a:extLst>
                <a:ext uri="{FF2B5EF4-FFF2-40B4-BE49-F238E27FC236}">
                  <a16:creationId xmlns:a16="http://schemas.microsoft.com/office/drawing/2014/main" id="{336CA4B0-AABD-BDC0-DE05-9D8C04C12627}"/>
                </a:ext>
              </a:extLst>
            </p:cNvPr>
            <p:cNvSpPr/>
            <p:nvPr/>
          </p:nvSpPr>
          <p:spPr>
            <a:xfrm>
              <a:off x="5277659" y="294211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6E686D3-DD17-FE39-9E7C-210DD916FA83}"/>
              </a:ext>
            </a:extLst>
          </p:cNvPr>
          <p:cNvGrpSpPr/>
          <p:nvPr/>
        </p:nvGrpSpPr>
        <p:grpSpPr>
          <a:xfrm>
            <a:off x="5631731" y="4769719"/>
            <a:ext cx="932687" cy="493138"/>
            <a:chOff x="5277659" y="2942117"/>
            <a:chExt cx="3032875" cy="49313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174DF516-018C-26C8-8874-6D2898DECA45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>
              <a:extLst>
                <a:ext uri="{FF2B5EF4-FFF2-40B4-BE49-F238E27FC236}">
                  <a16:creationId xmlns:a16="http://schemas.microsoft.com/office/drawing/2014/main" id="{C0784477-C587-8757-B27D-0F1A6671699B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CF05B03-5153-F3AE-B9C0-34D263584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1656" y="1779158"/>
            <a:ext cx="3705350" cy="3968642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BCDA6B92-2E66-8938-FB90-CEF8A01B8A8D}"/>
              </a:ext>
            </a:extLst>
          </p:cNvPr>
          <p:cNvGrpSpPr/>
          <p:nvPr/>
        </p:nvGrpSpPr>
        <p:grpSpPr>
          <a:xfrm>
            <a:off x="6605113" y="4788227"/>
            <a:ext cx="1004361" cy="493138"/>
            <a:chOff x="5277659" y="2942117"/>
            <a:chExt cx="3032875" cy="493138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00C38221-8B6E-3EB3-C956-E14F48B30DA6}"/>
                </a:ext>
              </a:extLst>
            </p:cNvPr>
            <p:cNvSpPr/>
            <p:nvPr/>
          </p:nvSpPr>
          <p:spPr>
            <a:xfrm>
              <a:off x="5409989" y="3038138"/>
              <a:ext cx="2900545" cy="39711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108">
              <a:extLst>
                <a:ext uri="{FF2B5EF4-FFF2-40B4-BE49-F238E27FC236}">
                  <a16:creationId xmlns:a16="http://schemas.microsoft.com/office/drawing/2014/main" id="{A6D42D43-12EA-DA5D-4B57-34406CAC5D6C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C09BA7E7-5E56-E42B-D914-3FBA4EE316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9336" y="1666167"/>
            <a:ext cx="3827669" cy="4428874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CBE50927-0223-26F5-5DC4-0A7806A5B1C8}"/>
              </a:ext>
            </a:extLst>
          </p:cNvPr>
          <p:cNvGrpSpPr/>
          <p:nvPr/>
        </p:nvGrpSpPr>
        <p:grpSpPr>
          <a:xfrm>
            <a:off x="7582102" y="4796270"/>
            <a:ext cx="858533" cy="451488"/>
            <a:chOff x="5277659" y="2942117"/>
            <a:chExt cx="2592518" cy="451488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DD021B8-D1F7-8831-9562-E3364375C631}"/>
                </a:ext>
              </a:extLst>
            </p:cNvPr>
            <p:cNvSpPr/>
            <p:nvPr/>
          </p:nvSpPr>
          <p:spPr>
            <a:xfrm>
              <a:off x="5409989" y="3038138"/>
              <a:ext cx="2460188" cy="3554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7" name="직사각형 108">
              <a:extLst>
                <a:ext uri="{FF2B5EF4-FFF2-40B4-BE49-F238E27FC236}">
                  <a16:creationId xmlns:a16="http://schemas.microsoft.com/office/drawing/2014/main" id="{860382C7-DDAF-A35C-3661-7EFFA14A39C6}"/>
                </a:ext>
              </a:extLst>
            </p:cNvPr>
            <p:cNvSpPr/>
            <p:nvPr/>
          </p:nvSpPr>
          <p:spPr>
            <a:xfrm>
              <a:off x="5277659" y="2942117"/>
              <a:ext cx="533159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621B2C4E-8439-5141-8B27-ED7F33CAE8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09335" y="1657577"/>
            <a:ext cx="3827669" cy="483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7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936" y="178334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SCREEN_05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14373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아이디 찾기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07696D2-42F1-B72B-827F-481A4A4DB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33" y="2208987"/>
            <a:ext cx="3551228" cy="24081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3E75A-9103-B822-BD90-C02F4DD5431A}"/>
              </a:ext>
            </a:extLst>
          </p:cNvPr>
          <p:cNvSpPr txBox="1"/>
          <p:nvPr/>
        </p:nvSpPr>
        <p:spPr>
          <a:xfrm>
            <a:off x="371933" y="4736096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SCREEN_06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651456BA-04E2-B258-5DE9-CDE13335B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97" y="5224408"/>
            <a:ext cx="3606658" cy="1104591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301340" y="1783346"/>
            <a:ext cx="3869519" cy="4118987"/>
            <a:chOff x="5368265" y="1657716"/>
            <a:chExt cx="3869519" cy="4118987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0F20B56-9173-59BE-E7F1-DF9881F34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8265" y="1657716"/>
              <a:ext cx="3869519" cy="4118987"/>
            </a:xfrm>
            <a:prstGeom prst="rect">
              <a:avLst/>
            </a:prstGeom>
          </p:spPr>
        </p:pic>
        <p:grpSp>
          <p:nvGrpSpPr>
            <p:cNvPr id="15" name="그룹 14"/>
            <p:cNvGrpSpPr/>
            <p:nvPr/>
          </p:nvGrpSpPr>
          <p:grpSpPr>
            <a:xfrm>
              <a:off x="5569615" y="3170299"/>
              <a:ext cx="3284239" cy="513679"/>
              <a:chOff x="5437731" y="2350979"/>
              <a:chExt cx="3284239" cy="513679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8" name="그룹 17"/>
            <p:cNvGrpSpPr/>
            <p:nvPr/>
          </p:nvGrpSpPr>
          <p:grpSpPr>
            <a:xfrm>
              <a:off x="5569615" y="3585433"/>
              <a:ext cx="3284239" cy="513679"/>
              <a:chOff x="5437731" y="2350979"/>
              <a:chExt cx="3284239" cy="513679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4" name="그룹 23"/>
            <p:cNvGrpSpPr/>
            <p:nvPr/>
          </p:nvGrpSpPr>
          <p:grpSpPr>
            <a:xfrm>
              <a:off x="5569615" y="4009094"/>
              <a:ext cx="3284239" cy="513679"/>
              <a:chOff x="5437731" y="2350979"/>
              <a:chExt cx="3284239" cy="513679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63576" y="255172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7" name="그룹 26"/>
            <p:cNvGrpSpPr/>
            <p:nvPr/>
          </p:nvGrpSpPr>
          <p:grpSpPr>
            <a:xfrm>
              <a:off x="5569615" y="4475240"/>
              <a:ext cx="3284239" cy="603811"/>
              <a:chOff x="5437731" y="2350979"/>
              <a:chExt cx="3284239" cy="603811"/>
            </a:xfrm>
          </p:grpSpPr>
          <p:sp>
            <p:nvSpPr>
              <p:cNvPr id="28" name="직사각형 27"/>
              <p:cNvSpPr/>
              <p:nvPr/>
            </p:nvSpPr>
            <p:spPr>
              <a:xfrm>
                <a:off x="5563576" y="2525347"/>
                <a:ext cx="3158394" cy="42944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5331953" y="1783346"/>
            <a:ext cx="3853595" cy="4420961"/>
            <a:chOff x="5317263" y="1783345"/>
            <a:chExt cx="3853595" cy="442096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0DEFBFE-FA15-0BBF-CC7C-262EA76AA9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17263" y="1783345"/>
              <a:ext cx="3853595" cy="4420961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628535" y="4617116"/>
              <a:ext cx="3158394" cy="48831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301340" y="1783346"/>
            <a:ext cx="3869520" cy="4634366"/>
            <a:chOff x="5272972" y="1783344"/>
            <a:chExt cx="3869520" cy="4634366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E127ED98-ABC5-3F04-F1FA-DC54A57C9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72972" y="1783344"/>
              <a:ext cx="3869519" cy="3302204"/>
            </a:xfrm>
            <a:prstGeom prst="rect">
              <a:avLst/>
            </a:prstGeom>
          </p:spPr>
        </p:pic>
        <p:sp>
          <p:nvSpPr>
            <p:cNvPr id="3" name="직사각형 2"/>
            <p:cNvSpPr/>
            <p:nvPr/>
          </p:nvSpPr>
          <p:spPr>
            <a:xfrm>
              <a:off x="5272972" y="4901168"/>
              <a:ext cx="3869520" cy="151654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250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26728" y="193134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SCREEN_07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303988" y="952825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비밀번호 찾기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C29AD5-66E1-ECF4-BDBD-0BAFEB22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988" y="2300680"/>
            <a:ext cx="3635055" cy="27891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57988" y="508984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SCREEN_08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12EFEE1-2064-A350-19EB-218D3F868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49" y="5411443"/>
            <a:ext cx="3693732" cy="71630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084744" y="1450064"/>
            <a:ext cx="3864848" cy="4508096"/>
            <a:chOff x="5084744" y="1450064"/>
            <a:chExt cx="3864848" cy="4508096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325BF58-5C11-29F3-FE9B-31BC1D77E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84744" y="1450064"/>
              <a:ext cx="3864848" cy="4508096"/>
            </a:xfrm>
            <a:prstGeom prst="rect">
              <a:avLst/>
            </a:prstGeom>
          </p:spPr>
        </p:pic>
        <p:grpSp>
          <p:nvGrpSpPr>
            <p:cNvPr id="2" name="그룹 1"/>
            <p:cNvGrpSpPr/>
            <p:nvPr/>
          </p:nvGrpSpPr>
          <p:grpSpPr>
            <a:xfrm>
              <a:off x="5374099" y="2840414"/>
              <a:ext cx="3284239" cy="513679"/>
              <a:chOff x="5502690" y="3295929"/>
              <a:chExt cx="3284239" cy="513679"/>
            </a:xfrm>
          </p:grpSpPr>
          <p:sp>
            <p:nvSpPr>
              <p:cNvPr id="15" name="직사각형 14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7668696" y="3382327"/>
              <a:ext cx="989642" cy="249719"/>
              <a:chOff x="7797287" y="3496674"/>
              <a:chExt cx="989642" cy="249719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7953745" y="3496674"/>
                <a:ext cx="833184" cy="24971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7797287" y="3501225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5374099" y="3425461"/>
              <a:ext cx="3284239" cy="513679"/>
              <a:chOff x="5502690" y="3295929"/>
              <a:chExt cx="3284239" cy="513679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5374099" y="3811542"/>
              <a:ext cx="3284239" cy="513679"/>
              <a:chOff x="5502690" y="3295929"/>
              <a:chExt cx="3284239" cy="513679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5366439" y="4245702"/>
              <a:ext cx="3284239" cy="513679"/>
              <a:chOff x="5502690" y="3295929"/>
              <a:chExt cx="3284239" cy="513679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5353108" y="4635902"/>
              <a:ext cx="3284239" cy="639484"/>
              <a:chOff x="5502690" y="3295929"/>
              <a:chExt cx="3284239" cy="513679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5628535" y="3496674"/>
                <a:ext cx="3158394" cy="312934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4" name="직사각형 108"/>
              <p:cNvSpPr/>
              <p:nvPr/>
            </p:nvSpPr>
            <p:spPr>
              <a:xfrm>
                <a:off x="5502690" y="329592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5090917" y="1375661"/>
            <a:ext cx="3858675" cy="5063804"/>
            <a:chOff x="9519910" y="665724"/>
            <a:chExt cx="3858675" cy="5063804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6233500-CCA1-E7E9-02D4-908E72A82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19910" y="665724"/>
              <a:ext cx="3858675" cy="5063804"/>
            </a:xfrm>
            <a:prstGeom prst="rect">
              <a:avLst/>
            </a:prstGeom>
          </p:spPr>
        </p:pic>
        <p:sp>
          <p:nvSpPr>
            <p:cNvPr id="35" name="직사각형 34"/>
            <p:cNvSpPr/>
            <p:nvPr/>
          </p:nvSpPr>
          <p:spPr>
            <a:xfrm>
              <a:off x="9870050" y="4165980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5084744" y="1416327"/>
            <a:ext cx="3849351" cy="4452441"/>
            <a:chOff x="9211783" y="1696674"/>
            <a:chExt cx="3849351" cy="4452441"/>
          </a:xfrm>
        </p:grpSpPr>
        <p:grpSp>
          <p:nvGrpSpPr>
            <p:cNvPr id="5" name="그룹 4"/>
            <p:cNvGrpSpPr/>
            <p:nvPr/>
          </p:nvGrpSpPr>
          <p:grpSpPr>
            <a:xfrm>
              <a:off x="9211783" y="1696674"/>
              <a:ext cx="3849351" cy="4452441"/>
              <a:chOff x="9163055" y="1919783"/>
              <a:chExt cx="3849351" cy="4452441"/>
            </a:xfrm>
          </p:grpSpPr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DD274FF9-C959-7A8F-A550-5FBF925D87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63055" y="1919783"/>
                <a:ext cx="3849351" cy="2925087"/>
              </a:xfrm>
              <a:prstGeom prst="rect">
                <a:avLst/>
              </a:prstGeom>
            </p:spPr>
          </p:pic>
          <p:sp>
            <p:nvSpPr>
              <p:cNvPr id="36" name="직사각형 35"/>
              <p:cNvSpPr/>
              <p:nvPr/>
            </p:nvSpPr>
            <p:spPr>
              <a:xfrm>
                <a:off x="9163055" y="4844869"/>
                <a:ext cx="3849351" cy="152735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37" name="직사각형 36"/>
            <p:cNvSpPr/>
            <p:nvPr/>
          </p:nvSpPr>
          <p:spPr>
            <a:xfrm>
              <a:off x="9508534" y="3108998"/>
              <a:ext cx="3158394" cy="4699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7645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9835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SCREEN_09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1004980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회원가입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5C9D08-AB71-3DE1-65CA-01392B7B7EFC}"/>
              </a:ext>
            </a:extLst>
          </p:cNvPr>
          <p:cNvSpPr txBox="1"/>
          <p:nvPr/>
        </p:nvSpPr>
        <p:spPr>
          <a:xfrm>
            <a:off x="549196" y="517557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SCREEN_10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27069E-5FF1-8CE2-269A-37753E992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196" y="2310986"/>
            <a:ext cx="3292125" cy="272057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AC51E23-7614-5CEF-B506-A31D6C2A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96" y="5443289"/>
            <a:ext cx="3292125" cy="381033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5942485" y="1466049"/>
            <a:ext cx="3366993" cy="4366647"/>
            <a:chOff x="4412503" y="1039593"/>
            <a:chExt cx="3366993" cy="436664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23" name="그룹 2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26" name="그룹 25"/>
            <p:cNvGrpSpPr/>
            <p:nvPr/>
          </p:nvGrpSpPr>
          <p:grpSpPr>
            <a:xfrm>
              <a:off x="6718688" y="2432908"/>
              <a:ext cx="872737" cy="469694"/>
              <a:chOff x="5437731" y="2350979"/>
              <a:chExt cx="872737" cy="469694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773269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34" name="직사각형 3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38" name="직사각형 3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  <p:grpSp>
          <p:nvGrpSpPr>
            <p:cNvPr id="43" name="그룹 42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44" name="직사각형 43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6</a:t>
                </a:r>
              </a:p>
            </p:txBody>
          </p:sp>
        </p:grpSp>
      </p:grpSp>
      <p:grpSp>
        <p:nvGrpSpPr>
          <p:cNvPr id="18" name="그룹 17"/>
          <p:cNvGrpSpPr/>
          <p:nvPr/>
        </p:nvGrpSpPr>
        <p:grpSpPr>
          <a:xfrm>
            <a:off x="5936571" y="1447547"/>
            <a:ext cx="3372907" cy="4502184"/>
            <a:chOff x="8291844" y="-698891"/>
            <a:chExt cx="3372907" cy="4502184"/>
          </a:xfrm>
        </p:grpSpPr>
        <p:grpSp>
          <p:nvGrpSpPr>
            <p:cNvPr id="3" name="그룹 2"/>
            <p:cNvGrpSpPr/>
            <p:nvPr/>
          </p:nvGrpSpPr>
          <p:grpSpPr>
            <a:xfrm>
              <a:off x="8291844" y="-698891"/>
              <a:ext cx="3372907" cy="4502184"/>
              <a:chOff x="10041995" y="-82923"/>
              <a:chExt cx="3372907" cy="4502184"/>
            </a:xfrm>
          </p:grpSpPr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80CD028D-D592-1601-675C-8B487102B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41995" y="-82923"/>
                <a:ext cx="3372907" cy="4502184"/>
              </a:xfrm>
              <a:prstGeom prst="rect">
                <a:avLst/>
              </a:prstGeom>
            </p:spPr>
          </p:pic>
          <p:sp>
            <p:nvSpPr>
              <p:cNvPr id="17" name="직사각형 16"/>
              <p:cNvSpPr/>
              <p:nvPr/>
            </p:nvSpPr>
            <p:spPr>
              <a:xfrm>
                <a:off x="10208216" y="1732683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8549008" y="2872851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929067" y="1466049"/>
            <a:ext cx="3380411" cy="4502184"/>
            <a:chOff x="6383064" y="5175574"/>
            <a:chExt cx="3380411" cy="4502184"/>
          </a:xfrm>
        </p:grpSpPr>
        <p:grpSp>
          <p:nvGrpSpPr>
            <p:cNvPr id="2" name="그룹 1"/>
            <p:cNvGrpSpPr/>
            <p:nvPr/>
          </p:nvGrpSpPr>
          <p:grpSpPr>
            <a:xfrm>
              <a:off x="6383064" y="5175574"/>
              <a:ext cx="3380411" cy="4502184"/>
              <a:chOff x="9716814" y="1844685"/>
              <a:chExt cx="3380411" cy="4502184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6D9CA6DF-BF96-A6FD-9EB9-BE5BE60FC8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716814" y="1844685"/>
                <a:ext cx="3380411" cy="4502184"/>
              </a:xfrm>
              <a:prstGeom prst="rect">
                <a:avLst/>
              </a:prstGeom>
            </p:spPr>
          </p:pic>
          <p:sp>
            <p:nvSpPr>
              <p:cNvPr id="16" name="직사각형 15"/>
              <p:cNvSpPr/>
              <p:nvPr/>
            </p:nvSpPr>
            <p:spPr>
              <a:xfrm>
                <a:off x="9970091" y="3625855"/>
                <a:ext cx="1993309" cy="25082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6" name="직사각형 45"/>
            <p:cNvSpPr/>
            <p:nvPr/>
          </p:nvSpPr>
          <p:spPr>
            <a:xfrm>
              <a:off x="6636341" y="8758068"/>
              <a:ext cx="2869609" cy="4240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946413" y="1447547"/>
            <a:ext cx="3363065" cy="4839756"/>
            <a:chOff x="10136515" y="1256244"/>
            <a:chExt cx="3363065" cy="4839756"/>
          </a:xfrm>
        </p:grpSpPr>
        <p:grpSp>
          <p:nvGrpSpPr>
            <p:cNvPr id="4" name="그룹 3"/>
            <p:cNvGrpSpPr/>
            <p:nvPr/>
          </p:nvGrpSpPr>
          <p:grpSpPr>
            <a:xfrm>
              <a:off x="10136515" y="1256244"/>
              <a:ext cx="3363064" cy="2611898"/>
              <a:chOff x="9918626" y="4225741"/>
              <a:chExt cx="3363064" cy="2611898"/>
            </a:xfrm>
          </p:grpSpPr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51207ADF-01AB-FB6E-DFD7-AECDEAFE2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18626" y="4225741"/>
                <a:ext cx="3363064" cy="2611898"/>
              </a:xfrm>
              <a:prstGeom prst="rect">
                <a:avLst/>
              </a:prstGeom>
            </p:spPr>
          </p:pic>
          <p:sp>
            <p:nvSpPr>
              <p:cNvPr id="20" name="직사각형 19"/>
              <p:cNvSpPr/>
              <p:nvPr/>
            </p:nvSpPr>
            <p:spPr>
              <a:xfrm>
                <a:off x="10198691" y="5626582"/>
                <a:ext cx="2802934" cy="46941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직사각형 48"/>
            <p:cNvSpPr/>
            <p:nvPr/>
          </p:nvSpPr>
          <p:spPr>
            <a:xfrm>
              <a:off x="10136516" y="3855332"/>
              <a:ext cx="3363064" cy="224066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8468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F54840E-5AE8-427F-A9E4-C46B35A49EBC}"/>
              </a:ext>
            </a:extLst>
          </p:cNvPr>
          <p:cNvSpPr/>
          <p:nvPr/>
        </p:nvSpPr>
        <p:spPr>
          <a:xfrm>
            <a:off x="0" y="0"/>
            <a:ext cx="12192000" cy="74444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462B-00F9-489B-8699-9BAFFE9A3FD3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DF244E-3240-4479-8876-1E2CAD92BAA6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조원소개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76412" y="1939759"/>
            <a:ext cx="2015230" cy="213951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061746" y="1948627"/>
            <a:ext cx="2015230" cy="2139519"/>
          </a:xfrm>
          <a:prstGeom prst="roundRect">
            <a:avLst/>
          </a:prstGeom>
          <a:solidFill>
            <a:srgbClr val="BBE30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9691078" y="1939758"/>
            <a:ext cx="2015230" cy="2139519"/>
          </a:xfrm>
          <a:prstGeom prst="roundRect">
            <a:avLst/>
          </a:prstGeom>
          <a:solidFill>
            <a:srgbClr val="AD57AF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343254" y="1939760"/>
            <a:ext cx="2015230" cy="2139519"/>
          </a:xfrm>
          <a:prstGeom prst="roundRect">
            <a:avLst/>
          </a:prstGeom>
          <a:solidFill>
            <a:srgbClr val="F7CAC9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702500" y="1939761"/>
            <a:ext cx="2015230" cy="2139519"/>
          </a:xfrm>
          <a:prstGeom prst="roundRect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079" y="2228690"/>
            <a:ext cx="1926071" cy="171741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738" y="2007013"/>
            <a:ext cx="3617288" cy="202274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42622">
            <a:off x="7451582" y="2083864"/>
            <a:ext cx="1957469" cy="187801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31" y="1462782"/>
            <a:ext cx="2467476" cy="324922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204" y="2085177"/>
            <a:ext cx="1927560" cy="199410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29917" y="4317730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김담향</a:t>
            </a:r>
            <a:endParaRPr lang="ko-KR" altLang="en-US" sz="25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235246" y="435935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임태환</a:t>
            </a:r>
            <a:endParaRPr lang="ko-KR" altLang="en-US" sz="25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5540606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 err="1"/>
              <a:t>조가영</a:t>
            </a:r>
            <a:endParaRPr lang="ko-KR" altLang="en-US" sz="25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46774" y="4369814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김동일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122949" y="4378785"/>
            <a:ext cx="11464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/>
              <a:t>김나영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69495" y="5093333"/>
            <a:ext cx="1511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BACK END</a:t>
            </a:r>
            <a:endParaRPr lang="ko-KR" altLang="en-US" sz="2500" dirty="0"/>
          </a:p>
        </p:txBody>
      </p:sp>
      <p:sp>
        <p:nvSpPr>
          <p:cNvPr id="29" name="TextBox 28"/>
          <p:cNvSpPr txBox="1"/>
          <p:nvPr/>
        </p:nvSpPr>
        <p:spPr>
          <a:xfrm>
            <a:off x="644936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0" name="TextBox 29"/>
          <p:cNvSpPr txBox="1"/>
          <p:nvPr/>
        </p:nvSpPr>
        <p:spPr>
          <a:xfrm>
            <a:off x="9942684" y="5093333"/>
            <a:ext cx="17636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DOCUMENT</a:t>
            </a:r>
            <a:endParaRPr lang="ko-KR" altLang="en-US" sz="2500" dirty="0"/>
          </a:p>
        </p:txBody>
      </p:sp>
      <p:sp>
        <p:nvSpPr>
          <p:cNvPr id="31" name="TextBox 30"/>
          <p:cNvSpPr txBox="1"/>
          <p:nvPr/>
        </p:nvSpPr>
        <p:spPr>
          <a:xfrm>
            <a:off x="5294513" y="5093333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  <p:sp>
        <p:nvSpPr>
          <p:cNvPr id="32" name="TextBox 31"/>
          <p:cNvSpPr txBox="1"/>
          <p:nvPr/>
        </p:nvSpPr>
        <p:spPr>
          <a:xfrm>
            <a:off x="7528632" y="5097120"/>
            <a:ext cx="171078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/>
              <a:t>FRONT END</a:t>
            </a:r>
            <a:endParaRPr lang="ko-KR" altLang="en-US" sz="2500" dirty="0"/>
          </a:p>
        </p:txBody>
      </p:sp>
    </p:spTree>
    <p:extLst>
      <p:ext uri="{BB962C8B-B14F-4D97-AF65-F5344CB8AC3E}">
        <p14:creationId xmlns:p14="http://schemas.microsoft.com/office/powerpoint/2010/main" val="338824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10036" y="21726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87296" y="11941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회원정보수정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6B1A01A-29A3-B7D7-1377-DD848C1A9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7528" y="2172647"/>
            <a:ext cx="5404567" cy="3111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4F9E51-0B96-6534-AF78-C3A1DA9192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696"/>
          <a:stretch/>
        </p:blipFill>
        <p:spPr>
          <a:xfrm>
            <a:off x="874621" y="2547262"/>
            <a:ext cx="3284505" cy="194019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3FBEB3-6063-82EB-26BF-ECA47BDA46E5}"/>
              </a:ext>
            </a:extLst>
          </p:cNvPr>
          <p:cNvSpPr txBox="1"/>
          <p:nvPr/>
        </p:nvSpPr>
        <p:spPr>
          <a:xfrm>
            <a:off x="810036" y="48434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04F2B9E-CC56-2644-770E-407F6E898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1" y="5275548"/>
            <a:ext cx="3246401" cy="73920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5757203" y="2922176"/>
            <a:ext cx="3508717" cy="4153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08"/>
          <p:cNvSpPr/>
          <p:nvPr/>
        </p:nvSpPr>
        <p:spPr>
          <a:xfrm>
            <a:off x="5488479" y="2917018"/>
            <a:ext cx="268724" cy="2235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b="1">
                <a:solidFill>
                  <a:schemeClr val="tx1"/>
                </a:solidFill>
              </a:rPr>
              <a:t>2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88479" y="3362592"/>
            <a:ext cx="3777441" cy="415384"/>
            <a:chOff x="5640879" y="3074576"/>
            <a:chExt cx="3777441" cy="415384"/>
          </a:xfrm>
        </p:grpSpPr>
        <p:sp>
          <p:nvSpPr>
            <p:cNvPr id="16" name="직사각형 15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488479" y="3771299"/>
            <a:ext cx="3777441" cy="415384"/>
            <a:chOff x="5640879" y="3074576"/>
            <a:chExt cx="3777441" cy="415384"/>
          </a:xfrm>
        </p:grpSpPr>
        <p:sp>
          <p:nvSpPr>
            <p:cNvPr id="20" name="직사각형 19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4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5488479" y="4180006"/>
            <a:ext cx="3777441" cy="415384"/>
            <a:chOff x="5640879" y="3074576"/>
            <a:chExt cx="3777441" cy="415384"/>
          </a:xfrm>
        </p:grpSpPr>
        <p:sp>
          <p:nvSpPr>
            <p:cNvPr id="25" name="직사각형 24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5</a:t>
              </a: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5488479" y="4572877"/>
            <a:ext cx="3777441" cy="415384"/>
            <a:chOff x="5640879" y="3074576"/>
            <a:chExt cx="3777441" cy="415384"/>
          </a:xfrm>
        </p:grpSpPr>
        <p:sp>
          <p:nvSpPr>
            <p:cNvPr id="28" name="직사각형 27"/>
            <p:cNvSpPr/>
            <p:nvPr/>
          </p:nvSpPr>
          <p:spPr>
            <a:xfrm>
              <a:off x="5909603" y="3074576"/>
              <a:ext cx="3508717" cy="41538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108"/>
            <p:cNvSpPr/>
            <p:nvPr/>
          </p:nvSpPr>
          <p:spPr>
            <a:xfrm>
              <a:off x="5640879" y="3074576"/>
              <a:ext cx="268724" cy="22352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6</a:t>
              </a: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59D1AACD-9E0F-EDF6-4DBD-76B3E8832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479" y="223005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7936" y="18265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295196" y="8480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구매내역조회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C8DE39-99C5-7BD9-0804-6E2BFE2F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89" y="2195904"/>
            <a:ext cx="3254022" cy="16232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1BD7CA-A1E8-415E-157F-A23C3970DC73}"/>
              </a:ext>
            </a:extLst>
          </p:cNvPr>
          <p:cNvSpPr txBox="1"/>
          <p:nvPr/>
        </p:nvSpPr>
        <p:spPr>
          <a:xfrm>
            <a:off x="633589" y="4267255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SCREEN_12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C27E160-8A40-FDAE-8541-D5FC79E40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85" y="4601717"/>
            <a:ext cx="3238781" cy="150889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8ADA55-3D8A-518A-CDAF-17C241C5F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24" y="3781425"/>
            <a:ext cx="3284505" cy="510584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14900" y="2011238"/>
            <a:ext cx="5956286" cy="2690093"/>
            <a:chOff x="5000625" y="1891137"/>
            <a:chExt cx="5956286" cy="269009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0DF0CB0F-E00B-0FB2-BD9A-A22886458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0625" y="1891137"/>
              <a:ext cx="5956286" cy="269009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98328" y="3236183"/>
              <a:ext cx="4664848" cy="103107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CF06731-AA43-249C-15CB-D1D6C3733F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6794" y="3000101"/>
            <a:ext cx="4640657" cy="1636486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grpSp>
        <p:nvGrpSpPr>
          <p:cNvPr id="3" name="그룹 2"/>
          <p:cNvGrpSpPr/>
          <p:nvPr/>
        </p:nvGrpSpPr>
        <p:grpSpPr>
          <a:xfrm>
            <a:off x="4947918" y="2011238"/>
            <a:ext cx="5946131" cy="3359588"/>
            <a:chOff x="6715755" y="2982413"/>
            <a:chExt cx="5946131" cy="335958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87245BC-D0BB-E381-2E1E-EABCDD5D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755" y="2982413"/>
              <a:ext cx="5946131" cy="3359588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274517" y="3402403"/>
              <a:ext cx="4623958" cy="270820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23539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65586" y="1940872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542846" y="962349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내가 쓴 리뷰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EF003D7-B724-BEA4-C3B5-D875940C5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459" y="2318248"/>
            <a:ext cx="3238781" cy="15774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7630CC8-5D04-E4AC-502B-681FC3ECD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59" y="3906662"/>
            <a:ext cx="3246401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C854C56-1DB4-2572-1DDA-BE34404D858A}"/>
              </a:ext>
            </a:extLst>
          </p:cNvPr>
          <p:cNvSpPr txBox="1"/>
          <p:nvPr/>
        </p:nvSpPr>
        <p:spPr>
          <a:xfrm>
            <a:off x="765586" y="4611643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POPUP_04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CD16B02-0F36-E764-3CA7-1FAFA18F1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597" y="4980975"/>
            <a:ext cx="3261643" cy="480102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4967204" y="1860324"/>
            <a:ext cx="6142087" cy="2493323"/>
            <a:chOff x="4967204" y="1860324"/>
            <a:chExt cx="6142087" cy="249332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A12B203-B597-371B-C8A5-4986FD086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67204" y="1860324"/>
              <a:ext cx="6142087" cy="2493323"/>
            </a:xfrm>
            <a:prstGeom prst="rect">
              <a:avLst/>
            </a:prstGeom>
          </p:spPr>
        </p:pic>
        <p:sp>
          <p:nvSpPr>
            <p:cNvPr id="16" name="직사각형 15"/>
            <p:cNvSpPr/>
            <p:nvPr/>
          </p:nvSpPr>
          <p:spPr>
            <a:xfrm>
              <a:off x="5429679" y="3115991"/>
              <a:ext cx="4904945" cy="932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EC0E3F75-0094-FC42-614C-6EA38A9F8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9583" y="3040023"/>
            <a:ext cx="6149707" cy="35751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17" name="직사각형 16"/>
          <p:cNvSpPr/>
          <p:nvPr/>
        </p:nvSpPr>
        <p:spPr>
          <a:xfrm>
            <a:off x="10334624" y="4048125"/>
            <a:ext cx="647701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8D40DBC-8BB4-EA9D-A461-CD7808A67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5640" y="1995640"/>
            <a:ext cx="4206605" cy="116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715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115" y="196944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SCREEN_11</a:t>
            </a:r>
            <a:endParaRPr lang="ko-KR" altLang="en-US" dirty="0"/>
          </a:p>
        </p:txBody>
      </p:sp>
      <p:sp>
        <p:nvSpPr>
          <p:cNvPr id="8" name="텍스트 개체 틀 12"/>
          <p:cNvSpPr txBox="1"/>
          <p:nvPr/>
        </p:nvSpPr>
        <p:spPr>
          <a:xfrm>
            <a:off x="460375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마이페이지</a:t>
            </a:r>
            <a:r>
              <a:rPr lang="en-US" altLang="ko-KR"/>
              <a:t>_</a:t>
            </a:r>
            <a:r>
              <a:rPr lang="ko-KR" altLang="en-US"/>
              <a:t>상품검색내역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9CE869A-E535-5B17-0345-2F902EA62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068" y="2338779"/>
            <a:ext cx="3254022" cy="163844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E83516-0A80-F451-EE1B-A9012B5E7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68" y="4015321"/>
            <a:ext cx="3223539" cy="4724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409A3D-C3E5-4D7A-DA82-3CB73F1F527E}"/>
              </a:ext>
            </a:extLst>
          </p:cNvPr>
          <p:cNvSpPr txBox="1"/>
          <p:nvPr/>
        </p:nvSpPr>
        <p:spPr>
          <a:xfrm>
            <a:off x="683115" y="4640218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POPUP_08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450F299-0701-48E6-0A2B-05946A3FE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068" y="4959338"/>
            <a:ext cx="3254022" cy="51058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691781" y="1992627"/>
            <a:ext cx="5897046" cy="2495175"/>
            <a:chOff x="4691781" y="1992627"/>
            <a:chExt cx="5897046" cy="2495175"/>
          </a:xfrm>
        </p:grpSpPr>
        <p:grpSp>
          <p:nvGrpSpPr>
            <p:cNvPr id="2" name="그룹 1"/>
            <p:cNvGrpSpPr/>
            <p:nvPr/>
          </p:nvGrpSpPr>
          <p:grpSpPr>
            <a:xfrm>
              <a:off x="4691781" y="1992627"/>
              <a:ext cx="5897046" cy="2495175"/>
              <a:chOff x="4939431" y="1793609"/>
              <a:chExt cx="5897046" cy="2495175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73026"/>
              <a:stretch/>
            </p:blipFill>
            <p:spPr>
              <a:xfrm>
                <a:off x="4939431" y="1793609"/>
                <a:ext cx="5897046" cy="892441"/>
              </a:xfrm>
              <a:prstGeom prst="rect">
                <a:avLst/>
              </a:prstGeom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49F36C40-C3ED-5161-2714-5C1FA2EDFC5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50990"/>
              <a:stretch/>
            </p:blipFill>
            <p:spPr>
              <a:xfrm>
                <a:off x="4939431" y="2667243"/>
                <a:ext cx="5897046" cy="1621541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>
              <a:off x="5250246" y="3191127"/>
              <a:ext cx="4598603" cy="9923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9C3A1485-AFD2-BB8F-8A02-ED74217862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738" y="2976969"/>
            <a:ext cx="5866563" cy="246250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20" name="직사각형 19"/>
          <p:cNvSpPr/>
          <p:nvPr/>
        </p:nvSpPr>
        <p:spPr>
          <a:xfrm>
            <a:off x="9839051" y="3849308"/>
            <a:ext cx="661489" cy="4694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E8FC55D-CDA5-465E-176F-2114271C71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61486" y="2032787"/>
            <a:ext cx="4176122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37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94136" y="1532260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SCREEN_13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371396" y="972837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장바구니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AC0DF74-99AF-F41D-A35C-E47B80D6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350" y="1799798"/>
            <a:ext cx="3082634" cy="246201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6BFB2C5-63AD-34B2-3226-6469919F8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29" y="4284661"/>
            <a:ext cx="3045755" cy="228431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60189" y="694266"/>
            <a:ext cx="6025849" cy="6163733"/>
            <a:chOff x="5360189" y="694266"/>
            <a:chExt cx="6025849" cy="6163733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F5DFFDD-DDC6-EB39-D9A8-0070D36A8AF9}"/>
                </a:ext>
              </a:extLst>
            </p:cNvPr>
            <p:cNvGrpSpPr/>
            <p:nvPr/>
          </p:nvGrpSpPr>
          <p:grpSpPr>
            <a:xfrm>
              <a:off x="5360189" y="694266"/>
              <a:ext cx="6025849" cy="6163733"/>
              <a:chOff x="3842539" y="152185"/>
              <a:chExt cx="5917413" cy="6038850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5D45F12B-CB42-CC6C-6425-F92AA42C7C12}"/>
                  </a:ext>
                </a:extLst>
              </p:cNvPr>
              <p:cNvSpPr/>
              <p:nvPr/>
            </p:nvSpPr>
            <p:spPr>
              <a:xfrm>
                <a:off x="3842539" y="152185"/>
                <a:ext cx="5917413" cy="603885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76F9E717-E60C-6607-E6F1-E6E8F738A2C9}"/>
                  </a:ext>
                </a:extLst>
              </p:cNvPr>
              <p:cNvGrpSpPr/>
              <p:nvPr/>
            </p:nvGrpSpPr>
            <p:grpSpPr>
              <a:xfrm>
                <a:off x="3842539" y="519176"/>
                <a:ext cx="5917413" cy="5671859"/>
                <a:chOff x="756439" y="506476"/>
                <a:chExt cx="5917413" cy="5671859"/>
              </a:xfrm>
            </p:grpSpPr>
            <p:pic>
              <p:nvPicPr>
                <p:cNvPr id="13" name="그림 12">
                  <a:extLst>
                    <a:ext uri="{FF2B5EF4-FFF2-40B4-BE49-F238E27FC236}">
                      <a16:creationId xmlns:a16="http://schemas.microsoft.com/office/drawing/2014/main" id="{706725AB-45D5-DE8E-AC07-4E33597D9B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02490" y="5387738"/>
                  <a:ext cx="5771362" cy="790597"/>
                </a:xfrm>
                <a:prstGeom prst="rect">
                  <a:avLst/>
                </a:prstGeom>
              </p:spPr>
            </p:pic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C2F38733-0431-FFC5-D094-E2133D697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35966" y="506476"/>
                  <a:ext cx="4825134" cy="3026065"/>
                </a:xfrm>
                <a:prstGeom prst="rect">
                  <a:avLst/>
                </a:prstGeom>
              </p:spPr>
            </p:pic>
            <p:pic>
              <p:nvPicPr>
                <p:cNvPr id="15" name="그림 14">
                  <a:extLst>
                    <a:ext uri="{FF2B5EF4-FFF2-40B4-BE49-F238E27FC236}">
                      <a16:creationId xmlns:a16="http://schemas.microsoft.com/office/drawing/2014/main" id="{3209C348-3608-B696-9220-9EC0115A3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7618"/>
                <a:stretch/>
              </p:blipFill>
              <p:spPr>
                <a:xfrm>
                  <a:off x="1594716" y="3513491"/>
                  <a:ext cx="4342534" cy="965167"/>
                </a:xfrm>
                <a:prstGeom prst="rect">
                  <a:avLst/>
                </a:prstGeom>
              </p:spPr>
            </p:pic>
            <p:pic>
              <p:nvPicPr>
                <p:cNvPr id="16" name="그림 15">
                  <a:extLst>
                    <a:ext uri="{FF2B5EF4-FFF2-40B4-BE49-F238E27FC236}">
                      <a16:creationId xmlns:a16="http://schemas.microsoft.com/office/drawing/2014/main" id="{C0F03C38-54C1-9C78-8581-A5E4AF901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4350" b="3507"/>
                <a:stretch/>
              </p:blipFill>
              <p:spPr>
                <a:xfrm>
                  <a:off x="756439" y="4432300"/>
                  <a:ext cx="5771362" cy="1079500"/>
                </a:xfrm>
                <a:prstGeom prst="rect">
                  <a:avLst/>
                </a:prstGeom>
              </p:spPr>
            </p:pic>
          </p:grpSp>
        </p:grpSp>
        <p:sp>
          <p:nvSpPr>
            <p:cNvPr id="7" name="직사각형 6"/>
            <p:cNvSpPr/>
            <p:nvPr/>
          </p:nvSpPr>
          <p:spPr>
            <a:xfrm>
              <a:off x="7245153" y="189753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6492536" y="1357076"/>
            <a:ext cx="1060056" cy="501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2929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9321603" y="1897534"/>
            <a:ext cx="1003498" cy="45223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016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17936" y="1380359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SCREEN_14</a:t>
            </a:r>
            <a:endParaRPr lang="ko-KR" altLang="en-US" dirty="0"/>
          </a:p>
        </p:txBody>
      </p:sp>
      <p:sp>
        <p:nvSpPr>
          <p:cNvPr id="9" name="텍스트 개체 틀 12"/>
          <p:cNvSpPr txBox="1"/>
          <p:nvPr/>
        </p:nvSpPr>
        <p:spPr>
          <a:xfrm>
            <a:off x="295196" y="820936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/>
              <a:t>상품 구매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3321DF-B38E-9460-7847-078C61230A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53" y="1750700"/>
            <a:ext cx="3177353" cy="24347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C8DA959-664A-AA1E-7468-A6CD6A6BC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676" y="1656549"/>
            <a:ext cx="7080280" cy="355728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2899695-AE03-AAE6-42FA-778C5C4D310C}"/>
              </a:ext>
            </a:extLst>
          </p:cNvPr>
          <p:cNvSpPr txBox="1"/>
          <p:nvPr/>
        </p:nvSpPr>
        <p:spPr>
          <a:xfrm>
            <a:off x="517936" y="5503936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POPUP_11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E6DF4C-E6FF-F139-7A37-7BC7EF0D6D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2" y="5821121"/>
            <a:ext cx="3177353" cy="61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685BF51-9EF8-B6B3-FB8E-3C304F9985F9}"/>
              </a:ext>
            </a:extLst>
          </p:cNvPr>
          <p:cNvSpPr txBox="1"/>
          <p:nvPr/>
        </p:nvSpPr>
        <p:spPr>
          <a:xfrm>
            <a:off x="517936" y="4175984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POPUP_07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9AB9455-21A1-39E7-923C-C661D090C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476" y="4492168"/>
            <a:ext cx="3199329" cy="969117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604704" y="2190688"/>
            <a:ext cx="4840558" cy="469694"/>
            <a:chOff x="6131350" y="2880937"/>
            <a:chExt cx="2142331" cy="469694"/>
          </a:xfrm>
        </p:grpSpPr>
        <p:sp>
          <p:nvSpPr>
            <p:cNvPr id="18" name="직사각형 17"/>
            <p:cNvSpPr/>
            <p:nvPr/>
          </p:nvSpPr>
          <p:spPr>
            <a:xfrm>
              <a:off x="6230818" y="2993758"/>
              <a:ext cx="2042863" cy="3568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1</a:t>
              </a: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604704" y="2914802"/>
            <a:ext cx="4840558" cy="1859421"/>
            <a:chOff x="6131350" y="2880937"/>
            <a:chExt cx="2142331" cy="1859421"/>
          </a:xfrm>
        </p:grpSpPr>
        <p:sp>
          <p:nvSpPr>
            <p:cNvPr id="24" name="직사각형 23"/>
            <p:cNvSpPr/>
            <p:nvPr/>
          </p:nvSpPr>
          <p:spPr>
            <a:xfrm>
              <a:off x="6230818" y="2993758"/>
              <a:ext cx="2042863" cy="174660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2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067159" y="4758891"/>
            <a:ext cx="1742734" cy="340647"/>
            <a:chOff x="6131350" y="2880937"/>
            <a:chExt cx="771298" cy="340647"/>
          </a:xfrm>
        </p:grpSpPr>
        <p:sp>
          <p:nvSpPr>
            <p:cNvPr id="30" name="직사각형 29"/>
            <p:cNvSpPr/>
            <p:nvPr/>
          </p:nvSpPr>
          <p:spPr>
            <a:xfrm>
              <a:off x="6230818" y="2993758"/>
              <a:ext cx="671830" cy="2278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108"/>
            <p:cNvSpPr/>
            <p:nvPr/>
          </p:nvSpPr>
          <p:spPr>
            <a:xfrm>
              <a:off x="6131350" y="2880937"/>
              <a:ext cx="156458" cy="19204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6118CA4E-F178-E453-E6AA-73B08F5056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105" y="2664491"/>
            <a:ext cx="4168501" cy="115072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5246" y="2303509"/>
            <a:ext cx="2376498" cy="22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01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42887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화면정의서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텍스트 개체 틀 12"/>
          <p:cNvSpPr txBox="1"/>
          <p:nvPr/>
        </p:nvSpPr>
        <p:spPr>
          <a:xfrm>
            <a:off x="266621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en-US" altLang="ko-KR" smtClean="0"/>
              <a:t>POPUP_09</a:t>
            </a:r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D1716A-1A6B-4481-9FD2-9A50D3A00CB5}"/>
              </a:ext>
            </a:extLst>
          </p:cNvPr>
          <p:cNvSpPr txBox="1"/>
          <p:nvPr/>
        </p:nvSpPr>
        <p:spPr>
          <a:xfrm>
            <a:off x="631825" y="1607235"/>
            <a:ext cx="11303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/>
              <a:t>로그인</a:t>
            </a:r>
            <a:r>
              <a:rPr lang="en-US" altLang="ko-KR" sz="1800"/>
              <a:t> / </a:t>
            </a:r>
            <a:r>
              <a:rPr lang="ko-KR" altLang="en-US" sz="1800"/>
              <a:t>아이디 찾기 </a:t>
            </a:r>
            <a:r>
              <a:rPr lang="en-US" altLang="ko-KR" sz="1800"/>
              <a:t>/ </a:t>
            </a:r>
            <a:r>
              <a:rPr lang="ko-KR" altLang="en-US" sz="1800"/>
              <a:t>비밀번호 찾기 </a:t>
            </a:r>
            <a:r>
              <a:rPr lang="en-US" altLang="ko-KR" sz="1800"/>
              <a:t>/ </a:t>
            </a:r>
            <a:r>
              <a:rPr lang="ko-KR" altLang="en-US" sz="1800"/>
              <a:t>회원가입 </a:t>
            </a:r>
            <a:r>
              <a:rPr lang="en-US" altLang="ko-KR" sz="1800"/>
              <a:t>/ </a:t>
            </a:r>
            <a:r>
              <a:rPr lang="ko-KR" altLang="en-US" sz="1800"/>
              <a:t>마이페이지</a:t>
            </a:r>
            <a:r>
              <a:rPr lang="en-US" altLang="ko-KR" sz="1800"/>
              <a:t>(</a:t>
            </a:r>
            <a:r>
              <a:rPr lang="ko-KR" altLang="en-US" sz="1800"/>
              <a:t>회원정보수정</a:t>
            </a:r>
            <a:r>
              <a:rPr lang="en-US" altLang="ko-KR" sz="1800"/>
              <a:t>)) </a:t>
            </a:r>
            <a:r>
              <a:rPr lang="ko-KR" altLang="en-US" sz="1800" baseline="0"/>
              <a:t>공백 입력시 데이터 유효성 검사</a:t>
            </a: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0BE89B1-D35E-BE17-4C5B-52F24E4CEC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8"/>
          <a:stretch/>
        </p:blipFill>
        <p:spPr>
          <a:xfrm>
            <a:off x="898525" y="2463669"/>
            <a:ext cx="3294671" cy="3010161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622053" y="2218524"/>
            <a:ext cx="3366993" cy="4366647"/>
            <a:chOff x="4412503" y="1039593"/>
            <a:chExt cx="3366993" cy="436664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50E6EB-9F67-4645-F83E-F022C7F5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2503" y="1039593"/>
              <a:ext cx="3366993" cy="4366647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4601368" y="2454481"/>
              <a:ext cx="2142331" cy="469694"/>
              <a:chOff x="5437731" y="2350979"/>
              <a:chExt cx="2142331" cy="469694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5537199" y="2463800"/>
                <a:ext cx="2042863" cy="356873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1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4629756" y="2878475"/>
              <a:ext cx="2961669" cy="402502"/>
              <a:chOff x="5437731" y="2350979"/>
              <a:chExt cx="2961669" cy="402502"/>
            </a:xfrm>
          </p:grpSpPr>
          <p:sp>
            <p:nvSpPr>
              <p:cNvPr id="27" name="직사각형 26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2</a:t>
                </a: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601368" y="3234044"/>
              <a:ext cx="2961669" cy="402502"/>
              <a:chOff x="5437731" y="2350979"/>
              <a:chExt cx="2961669" cy="402502"/>
            </a:xfrm>
          </p:grpSpPr>
          <p:sp>
            <p:nvSpPr>
              <p:cNvPr id="25" name="직사각형 24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3</a:t>
                </a: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4596061" y="3602409"/>
              <a:ext cx="2961669" cy="402502"/>
              <a:chOff x="5437731" y="2350979"/>
              <a:chExt cx="2961669" cy="402502"/>
            </a:xfrm>
          </p:grpSpPr>
          <p:sp>
            <p:nvSpPr>
              <p:cNvPr id="23" name="직사각형 22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4596061" y="3970774"/>
              <a:ext cx="2961669" cy="402502"/>
              <a:chOff x="5437731" y="2350979"/>
              <a:chExt cx="2961669" cy="402502"/>
            </a:xfrm>
          </p:grpSpPr>
          <p:sp>
            <p:nvSpPr>
              <p:cNvPr id="18" name="직사각형 17"/>
              <p:cNvSpPr/>
              <p:nvPr/>
            </p:nvSpPr>
            <p:spPr>
              <a:xfrm>
                <a:off x="5537199" y="2463800"/>
                <a:ext cx="2862201" cy="2896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직사각형 108"/>
              <p:cNvSpPr/>
              <p:nvPr/>
            </p:nvSpPr>
            <p:spPr>
              <a:xfrm>
                <a:off x="5437731" y="2350979"/>
                <a:ext cx="156458" cy="192042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r>
                  <a:rPr lang="en-US" altLang="ko-KR" b="1">
                    <a:solidFill>
                      <a:schemeClr val="tx1"/>
                    </a:solidFill>
                  </a:rPr>
                  <a:t>5</a:t>
                </a:r>
              </a:p>
            </p:txBody>
          </p:sp>
        </p:grp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0836" y="2263846"/>
            <a:ext cx="2030685" cy="61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36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Part3 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웹크롤링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텍스트 개체 틀 12"/>
          <p:cNvSpPr txBox="1"/>
          <p:nvPr/>
        </p:nvSpPr>
        <p:spPr>
          <a:xfrm>
            <a:off x="266621" y="990924"/>
            <a:ext cx="6191339" cy="2882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 3"/>
              <a:buChar char="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SzPct val="90000"/>
              <a:buFont typeface="Wingdings 3"/>
              <a:buChar char="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SzPct val="90000"/>
              <a:buFont typeface="Wingdings 3"/>
              <a:buChar char="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SzPct val="90000"/>
              <a:buFont typeface="Wingdings 3"/>
              <a:buChar char="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smtClean="0"/>
              <a:t>타이어 상품 목록 </a:t>
            </a:r>
            <a:r>
              <a:rPr lang="en-US" altLang="ko-KR" smtClean="0"/>
              <a:t>table</a:t>
            </a:r>
            <a:endParaRPr lang="ko-KR" altLang="en-US"/>
          </a:p>
        </p:txBody>
      </p:sp>
      <p:grpSp>
        <p:nvGrpSpPr>
          <p:cNvPr id="2" name="그룹 1"/>
          <p:cNvGrpSpPr/>
          <p:nvPr/>
        </p:nvGrpSpPr>
        <p:grpSpPr>
          <a:xfrm>
            <a:off x="8951589" y="3236456"/>
            <a:ext cx="2606870" cy="1649054"/>
            <a:chOff x="7880434" y="946101"/>
            <a:chExt cx="2606870" cy="1649054"/>
          </a:xfrm>
        </p:grpSpPr>
        <p:sp>
          <p:nvSpPr>
            <p:cNvPr id="31" name="원통 30"/>
            <p:cNvSpPr/>
            <p:nvPr/>
          </p:nvSpPr>
          <p:spPr>
            <a:xfrm>
              <a:off x="7880434" y="946101"/>
              <a:ext cx="2606870" cy="164905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 rotWithShape="1">
            <a:blip r:embed="rId2"/>
            <a:srcRect t="44207" r="37965"/>
            <a:stretch/>
          </p:blipFill>
          <p:spPr>
            <a:xfrm>
              <a:off x="8107774" y="1655619"/>
              <a:ext cx="709512" cy="638118"/>
            </a:xfrm>
            <a:prstGeom prst="rect">
              <a:avLst/>
            </a:prstGeom>
          </p:spPr>
        </p:pic>
        <p:grpSp>
          <p:nvGrpSpPr>
            <p:cNvPr id="38" name="그룹 37"/>
            <p:cNvGrpSpPr/>
            <p:nvPr/>
          </p:nvGrpSpPr>
          <p:grpSpPr>
            <a:xfrm>
              <a:off x="8771897" y="990924"/>
              <a:ext cx="1071127" cy="1177956"/>
              <a:chOff x="7804157" y="3641963"/>
              <a:chExt cx="1071127" cy="1177956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8113536" y="3641963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</a:rPr>
                  <a:t>DB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804157" y="4389032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타이어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상품목록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75" y="1757660"/>
            <a:ext cx="3371396" cy="2303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9" name="직사각형 48"/>
          <p:cNvSpPr/>
          <p:nvPr/>
        </p:nvSpPr>
        <p:spPr>
          <a:xfrm>
            <a:off x="307976" y="1757660"/>
            <a:ext cx="798014" cy="356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37253" y="2824461"/>
            <a:ext cx="798014" cy="19741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1661559" y="2824461"/>
            <a:ext cx="798014" cy="119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3223161" y="3307406"/>
            <a:ext cx="798014" cy="1190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740" y="3187588"/>
            <a:ext cx="5176111" cy="3379223"/>
          </a:xfrm>
          <a:prstGeom prst="rect">
            <a:avLst/>
          </a:prstGeom>
        </p:spPr>
      </p:pic>
      <p:sp>
        <p:nvSpPr>
          <p:cNvPr id="53" name="직사각형 52"/>
          <p:cNvSpPr/>
          <p:nvPr/>
        </p:nvSpPr>
        <p:spPr>
          <a:xfrm>
            <a:off x="2824154" y="3845428"/>
            <a:ext cx="667983" cy="738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/>
          <p:cNvSpPr/>
          <p:nvPr/>
        </p:nvSpPr>
        <p:spPr>
          <a:xfrm>
            <a:off x="3566551" y="3845428"/>
            <a:ext cx="2163689" cy="215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3545304" y="4157255"/>
            <a:ext cx="2263313" cy="2155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6121136" y="3920569"/>
            <a:ext cx="1770864" cy="5386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8072846" y="3845428"/>
            <a:ext cx="801188" cy="46531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423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4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13548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웹 시연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898274" y="4523777"/>
            <a:ext cx="428675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>
                <a:solidFill>
                  <a:schemeClr val="bg1"/>
                </a:solidFill>
                <a:hlinkClick r:id="rId3"/>
              </a:rPr>
              <a:t>http://</a:t>
            </a:r>
            <a:r>
              <a:rPr lang="ko-KR" altLang="en-US" sz="3200" smtClean="0">
                <a:solidFill>
                  <a:schemeClr val="bg1"/>
                </a:solidFill>
                <a:hlinkClick r:id="rId3"/>
              </a:rPr>
              <a:t>10.10.21.89/main</a:t>
            </a:r>
            <a:endParaRPr lang="en-US" altLang="ko-KR" sz="3200" smtClean="0">
              <a:solidFill>
                <a:schemeClr val="bg1"/>
              </a:solidFill>
            </a:endParaRPr>
          </a:p>
          <a:p>
            <a:r>
              <a:rPr lang="en-US" altLang="ko-KR" sz="3200" smtClean="0">
                <a:solidFill>
                  <a:schemeClr val="bg1"/>
                </a:solidFill>
              </a:rPr>
              <a:t>ID  : admin</a:t>
            </a:r>
          </a:p>
          <a:p>
            <a:r>
              <a:rPr lang="en-US" altLang="ko-KR" sz="3200" smtClean="0">
                <a:solidFill>
                  <a:schemeClr val="bg1"/>
                </a:solidFill>
              </a:rPr>
              <a:t>PW: 1234</a:t>
            </a:r>
            <a:endParaRPr lang="ko-KR" altLang="en-US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859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>
                <a:solidFill>
                  <a:schemeClr val="bg1"/>
                </a:solidFill>
              </a:rPr>
              <a:t> 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TEST_01(</a:t>
            </a:r>
            <a:r>
              <a:rPr lang="ko-KR" altLang="en-US" sz="3800" spc="-300" smtClean="0">
                <a:solidFill>
                  <a:schemeClr val="bg1"/>
                </a:solidFill>
              </a:rPr>
              <a:t>회원가입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61" y="4313824"/>
            <a:ext cx="5834366" cy="17625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47678"/>
              </p:ext>
            </p:extLst>
          </p:nvPr>
        </p:nvGraphicFramePr>
        <p:xfrm>
          <a:off x="7288823" y="1116623"/>
          <a:ext cx="4695092" cy="4371310"/>
        </p:xfrm>
        <a:graphic>
          <a:graphicData uri="http://schemas.openxmlformats.org/drawingml/2006/table">
            <a:tbl>
              <a:tblPr/>
              <a:tblGrid>
                <a:gridCol w="308888">
                  <a:extLst>
                    <a:ext uri="{9D8B030D-6E8A-4147-A177-3AD203B41FA5}">
                      <a16:colId xmlns:a16="http://schemas.microsoft.com/office/drawing/2014/main" val="33206473"/>
                    </a:ext>
                  </a:extLst>
                </a:gridCol>
                <a:gridCol w="2409323">
                  <a:extLst>
                    <a:ext uri="{9D8B030D-6E8A-4147-A177-3AD203B41FA5}">
                      <a16:colId xmlns:a16="http://schemas.microsoft.com/office/drawing/2014/main" val="2024165457"/>
                    </a:ext>
                  </a:extLst>
                </a:gridCol>
                <a:gridCol w="1976881">
                  <a:extLst>
                    <a:ext uri="{9D8B030D-6E8A-4147-A177-3AD203B41FA5}">
                      <a16:colId xmlns:a16="http://schemas.microsoft.com/office/drawing/2014/main" val="1973629025"/>
                    </a:ext>
                  </a:extLst>
                </a:gridCol>
              </a:tblGrid>
              <a:tr h="266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7085804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6726115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비밀번호찾기화면에서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0825956"/>
                  </a:ext>
                </a:extLst>
              </a:tr>
              <a:tr h="52289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아무것도 입력하지 않은 상태에서 회원가입버튼의 활성화 유무를 확인한다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되어있다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2728836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중복되지 않은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사용 가능한 아이디임을 알리는 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4581791"/>
                  </a:ext>
                </a:extLst>
              </a:tr>
              <a:tr h="40466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입력란을 공백으로 둔 채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아이디입력요청메세지가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6959986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중복되는 아이디를 입력하고 중복확인버튼을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아이디입력란 하단에 중복된 아이디임을 알리는 메세지가 나타나며 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57161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이메일을 모두 입력한 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활성화되고 회원가입버튼을 클릭하면 회원가입이 완료되며 회원가입완료화면으로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021749"/>
                  </a:ext>
                </a:extLst>
              </a:tr>
              <a:tr h="64112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회원가입화면에서 아이디 중복확인 절차를 거친 후 비밀번호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이름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휴대전화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이메일 중 어느 하나라도 입력하지 않은 채 회원가입버튼을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회원가입버튼이 비활성화 상태를 유지한다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988" marR="24988" marT="24988" marB="2498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7507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810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</a:t>
              </a:r>
              <a:r>
                <a:rPr lang="en-US" altLang="ko-KR" sz="4000" b="1" smtClean="0">
                  <a:solidFill>
                    <a:schemeClr val="bg1"/>
                  </a:solidFill>
                </a:rPr>
                <a:t>2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개요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396851" y="5183017"/>
            <a:ext cx="1633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개발목적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사용 아키텍처</a:t>
            </a:r>
            <a:endParaRPr lang="en-US" altLang="ko-KR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36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738368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TEST_02(</a:t>
            </a:r>
            <a:r>
              <a:rPr lang="ko-KR" altLang="en-US" sz="3800" spc="-300">
                <a:solidFill>
                  <a:schemeClr val="bg1"/>
                </a:solidFill>
              </a:rPr>
              <a:t>로그인 및 로그아웃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07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300" y="4057884"/>
            <a:ext cx="5985623" cy="1806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129"/>
              </p:ext>
            </p:extLst>
          </p:nvPr>
        </p:nvGraphicFramePr>
        <p:xfrm>
          <a:off x="7144699" y="1275837"/>
          <a:ext cx="4584239" cy="4351338"/>
        </p:xfrm>
        <a:graphic>
          <a:graphicData uri="http://schemas.openxmlformats.org/drawingml/2006/table">
            <a:tbl>
              <a:tblPr/>
              <a:tblGrid>
                <a:gridCol w="286514">
                  <a:extLst>
                    <a:ext uri="{9D8B030D-6E8A-4147-A177-3AD203B41FA5}">
                      <a16:colId xmlns:a16="http://schemas.microsoft.com/office/drawing/2014/main" val="887056387"/>
                    </a:ext>
                  </a:extLst>
                </a:gridCol>
                <a:gridCol w="2450456">
                  <a:extLst>
                    <a:ext uri="{9D8B030D-6E8A-4147-A177-3AD203B41FA5}">
                      <a16:colId xmlns:a16="http://schemas.microsoft.com/office/drawing/2014/main" val="155184534"/>
                    </a:ext>
                  </a:extLst>
                </a:gridCol>
                <a:gridCol w="1847269">
                  <a:extLst>
                    <a:ext uri="{9D8B030D-6E8A-4147-A177-3AD203B41FA5}">
                      <a16:colId xmlns:a16="http://schemas.microsoft.com/office/drawing/2014/main" val="3387782718"/>
                    </a:ext>
                  </a:extLst>
                </a:gridCol>
              </a:tblGrid>
              <a:tr h="310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216083"/>
                  </a:ext>
                </a:extLst>
              </a:tr>
              <a:tr h="43856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157730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아이디찾기완료화면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비밀번호찾기완료화면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회원가입완료화면에서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730106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올바른 아이디와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로그인에 성공하여 메인화면으로 이동하고 로그인버튼이 있던 자리에 로그인을 한 사용자의 이름과 로그아웃버튼이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392583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올바르지 않은 아이디 혹은 비밀번호를 입력한 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5709571"/>
                  </a:ext>
                </a:extLst>
              </a:tr>
              <a:tr h="56670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로그인화면에서 어느 하나라도 입력하지 않은 채 로그인버튼을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로그인버튼 상단에 입력내용확인요청 메시지가 나타나며 로그인화면에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540983"/>
                  </a:ext>
                </a:extLst>
              </a:tr>
              <a:tr h="8229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로그인 성공 시의 메인화면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상세검색결과화면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상품상세화면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리뷰작성화면에서 로그아웃버튼을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세션이 끊어진 메인화면으로 이동하며 로그인을 했던 사용자의 이름과 로그아웃버튼이 있던 자리에 로그인버튼이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7082" marR="27082" marT="27082" marB="2708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0022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80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35350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TEST_03(</a:t>
            </a:r>
            <a:r>
              <a:rPr lang="ko-KR" altLang="en-US" sz="3800" spc="-300" smtClean="0">
                <a:solidFill>
                  <a:schemeClr val="bg1"/>
                </a:solidFill>
              </a:rPr>
              <a:t>아이디 및 비밀번호 찾기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907851" y="1911155"/>
            <a:ext cx="1007691" cy="904240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02" y="3994814"/>
            <a:ext cx="5775475" cy="174325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12363"/>
              </p:ext>
            </p:extLst>
          </p:nvPr>
        </p:nvGraphicFramePr>
        <p:xfrm>
          <a:off x="6909540" y="1386726"/>
          <a:ext cx="4582006" cy="4351341"/>
        </p:xfrm>
        <a:graphic>
          <a:graphicData uri="http://schemas.openxmlformats.org/drawingml/2006/table">
            <a:tbl>
              <a:tblPr/>
              <a:tblGrid>
                <a:gridCol w="301448">
                  <a:extLst>
                    <a:ext uri="{9D8B030D-6E8A-4147-A177-3AD203B41FA5}">
                      <a16:colId xmlns:a16="http://schemas.microsoft.com/office/drawing/2014/main" val="1406144546"/>
                    </a:ext>
                  </a:extLst>
                </a:gridCol>
                <a:gridCol w="2351292">
                  <a:extLst>
                    <a:ext uri="{9D8B030D-6E8A-4147-A177-3AD203B41FA5}">
                      <a16:colId xmlns:a16="http://schemas.microsoft.com/office/drawing/2014/main" val="2958161476"/>
                    </a:ext>
                  </a:extLst>
                </a:gridCol>
                <a:gridCol w="1929266">
                  <a:extLst>
                    <a:ext uri="{9D8B030D-6E8A-4147-A177-3AD203B41FA5}">
                      <a16:colId xmlns:a16="http://schemas.microsoft.com/office/drawing/2014/main" val="2609341565"/>
                    </a:ext>
                  </a:extLst>
                </a:gridCol>
              </a:tblGrid>
              <a:tr h="23309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7448011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상품상세화면에서 로그인버튼을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7149672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비밀번호찾기화면에서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933186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1921692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올바른 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아이디찾기완료화면으로 이동하며 아이디찾기화면에서 입력한 정보와 일치하는 아이디가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7196826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아이디찾기화면에서 올바르지 않은 이름 혹은 휴대전화 혹은 이메일을 입력한 후 아이디찾기버튼을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아이디찾기버튼 상단에 본인확인실패 및 입력내용확인요청 메시지가 나타나며 아이디찾기화면에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6254"/>
                  </a:ext>
                </a:extLst>
              </a:tr>
              <a:tr h="32930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아이디찾기완료화면에서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814911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어느 하나라도 입력하지 않은 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51700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올바른 아이디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비밀번호찾기완료화면으로 이동하며 비밀번호찾기화면에서 입력한 정보와 일치하는 비밀번호가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5181997"/>
                  </a:ext>
                </a:extLst>
              </a:tr>
              <a:tr h="52172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비밀번호찾기화면에서 올바르지 않은 아이디 혹은 이름 혹은 휴대전화 혹은 이메일을 입력한 후 비밀번호찾기버튼을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비밀번호찾기버튼 상단에 본인확인실패 및 입력내용확인요청 메시지가 나타나며 비밀번호찾기화면에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20334" marR="20334" marT="20334" marB="20334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8454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707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65807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TEST_04(</a:t>
            </a:r>
            <a:r>
              <a:rPr lang="ko-KR" altLang="en-US" sz="3800" spc="-300">
                <a:solidFill>
                  <a:schemeClr val="bg1"/>
                </a:solidFill>
              </a:rPr>
              <a:t>비로그인시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99" y="4242522"/>
            <a:ext cx="5955561" cy="1797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4883550"/>
              </p:ext>
            </p:extLst>
          </p:nvPr>
        </p:nvGraphicFramePr>
        <p:xfrm>
          <a:off x="6708805" y="1481931"/>
          <a:ext cx="5028925" cy="4351337"/>
        </p:xfrm>
        <a:graphic>
          <a:graphicData uri="http://schemas.openxmlformats.org/drawingml/2006/table">
            <a:tbl>
              <a:tblPr/>
              <a:tblGrid>
                <a:gridCol w="297766">
                  <a:extLst>
                    <a:ext uri="{9D8B030D-6E8A-4147-A177-3AD203B41FA5}">
                      <a16:colId xmlns:a16="http://schemas.microsoft.com/office/drawing/2014/main" val="4236876641"/>
                    </a:ext>
                  </a:extLst>
                </a:gridCol>
                <a:gridCol w="2506191">
                  <a:extLst>
                    <a:ext uri="{9D8B030D-6E8A-4147-A177-3AD203B41FA5}">
                      <a16:colId xmlns:a16="http://schemas.microsoft.com/office/drawing/2014/main" val="3794644653"/>
                    </a:ext>
                  </a:extLst>
                </a:gridCol>
                <a:gridCol w="2224968">
                  <a:extLst>
                    <a:ext uri="{9D8B030D-6E8A-4147-A177-3AD203B41FA5}">
                      <a16:colId xmlns:a16="http://schemas.microsoft.com/office/drawing/2014/main" val="3128646052"/>
                    </a:ext>
                  </a:extLst>
                </a:gridCol>
              </a:tblGrid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 b="1">
                          <a:effectLst/>
                          <a:ea typeface="맑은 고딕, serif"/>
                        </a:rPr>
                        <a:t>NO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시험 수행 절차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1050" b="1">
                          <a:effectLst/>
                        </a:rPr>
                        <a:t>예상 결과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71944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1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상세검색버튼을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 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상세검색모달이 나타난다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5713208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2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상세검색모달에서 검색버튼을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2667161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3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상세검색결과화면에서 상품을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해당상품상세화면으로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0903215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4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상품상세화면에서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구매하기버튼을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상품상세화면에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21590"/>
                  </a:ext>
                </a:extLst>
              </a:tr>
              <a:tr h="74619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5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비로그인 상태에서 메인화면에 있는 장바구니버튼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마이페이지버튼을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로그인요청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1050">
                          <a:effectLst/>
                        </a:rPr>
                        <a:t>가 나타나며 메인화면에 머무른다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6133923"/>
                  </a:ext>
                </a:extLst>
              </a:tr>
              <a:tr h="52818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1050">
                          <a:effectLst/>
                          <a:ea typeface="맑은 고딕, serif"/>
                        </a:rPr>
                        <a:t>6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상세검색결과화면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1050">
                          <a:effectLst/>
                        </a:rPr>
                        <a:t>상품상세화면에서 로고를 클릭한다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1050">
                          <a:effectLst/>
                        </a:rPr>
                        <a:t>메인으로 이동한다</a:t>
                      </a:r>
                      <a:r>
                        <a:rPr lang="en-US" sz="1050">
                          <a:effectLst/>
                          <a:ea typeface="맑은 고딕, serif"/>
                        </a:rPr>
                        <a:t>.</a:t>
                      </a:r>
                      <a:endParaRPr lang="ko-KR" sz="1050">
                        <a:effectLst/>
                      </a:endParaRPr>
                    </a:p>
                  </a:txBody>
                  <a:tcPr marL="46078" marR="46078" marT="46078" marB="4607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0416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495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20923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TEST_05(</a:t>
            </a:r>
            <a:r>
              <a:rPr lang="ko-KR" altLang="en-US" sz="3800" spc="-300">
                <a:solidFill>
                  <a:schemeClr val="bg1"/>
                </a:solidFill>
              </a:rPr>
              <a:t>로그인시 접근가능범위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30" y="4133988"/>
            <a:ext cx="6038293" cy="17916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직사각형 10"/>
          <p:cNvSpPr/>
          <p:nvPr/>
        </p:nvSpPr>
        <p:spPr>
          <a:xfrm>
            <a:off x="3146591" y="2900870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146591" y="1667752"/>
            <a:ext cx="880285" cy="688586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673045"/>
              </p:ext>
            </p:extLst>
          </p:nvPr>
        </p:nvGraphicFramePr>
        <p:xfrm>
          <a:off x="7377680" y="1177775"/>
          <a:ext cx="4192996" cy="4726489"/>
        </p:xfrm>
        <a:graphic>
          <a:graphicData uri="http://schemas.openxmlformats.org/drawingml/2006/table">
            <a:tbl>
              <a:tblPr/>
              <a:tblGrid>
                <a:gridCol w="248270">
                  <a:extLst>
                    <a:ext uri="{9D8B030D-6E8A-4147-A177-3AD203B41FA5}">
                      <a16:colId xmlns:a16="http://schemas.microsoft.com/office/drawing/2014/main" val="2892165250"/>
                    </a:ext>
                  </a:extLst>
                </a:gridCol>
                <a:gridCol w="2096498">
                  <a:extLst>
                    <a:ext uri="{9D8B030D-6E8A-4147-A177-3AD203B41FA5}">
                      <a16:colId xmlns:a16="http://schemas.microsoft.com/office/drawing/2014/main" val="1014119396"/>
                    </a:ext>
                  </a:extLst>
                </a:gridCol>
                <a:gridCol w="1848228">
                  <a:extLst>
                    <a:ext uri="{9D8B030D-6E8A-4147-A177-3AD203B41FA5}">
                      <a16:colId xmlns:a16="http://schemas.microsoft.com/office/drawing/2014/main" val="168106994"/>
                    </a:ext>
                  </a:extLst>
                </a:gridCol>
              </a:tblGrid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624608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상세검색버튼을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5428285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상세검색모달에서 검색버튼을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765112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상세검색결과화면에서 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719611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장바구니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인기상품을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마이페이지화면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해당상품상세화면으로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0943726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선택하지 않고 장바구니버튼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900">
                          <a:effectLst/>
                        </a:rPr>
                        <a:t>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수량선택요청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715558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8486963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8579215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3565907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9132914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086036"/>
                  </a:ext>
                </a:extLst>
              </a:tr>
              <a:tr h="28115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585104"/>
                  </a:ext>
                </a:extLst>
              </a:tr>
              <a:tr h="3972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화면에서 리뷰작성버튼을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리뷰작성화면으로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4528" marR="24528" marT="24528" marB="2452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96388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50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TEST_06(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1661746"/>
            <a:ext cx="880285" cy="712177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6" y="4215164"/>
            <a:ext cx="5625865" cy="17372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9213332"/>
              </p:ext>
            </p:extLst>
          </p:nvPr>
        </p:nvGraphicFramePr>
        <p:xfrm>
          <a:off x="6885315" y="1303483"/>
          <a:ext cx="4360047" cy="4351335"/>
        </p:xfrm>
        <a:graphic>
          <a:graphicData uri="http://schemas.openxmlformats.org/drawingml/2006/table">
            <a:tbl>
              <a:tblPr/>
              <a:tblGrid>
                <a:gridCol w="222305">
                  <a:extLst>
                    <a:ext uri="{9D8B030D-6E8A-4147-A177-3AD203B41FA5}">
                      <a16:colId xmlns:a16="http://schemas.microsoft.com/office/drawing/2014/main" val="947938474"/>
                    </a:ext>
                  </a:extLst>
                </a:gridCol>
                <a:gridCol w="2201537">
                  <a:extLst>
                    <a:ext uri="{9D8B030D-6E8A-4147-A177-3AD203B41FA5}">
                      <a16:colId xmlns:a16="http://schemas.microsoft.com/office/drawing/2014/main" val="518314031"/>
                    </a:ext>
                  </a:extLst>
                </a:gridCol>
                <a:gridCol w="1936205">
                  <a:extLst>
                    <a:ext uri="{9D8B030D-6E8A-4147-A177-3AD203B41FA5}">
                      <a16:colId xmlns:a16="http://schemas.microsoft.com/office/drawing/2014/main" val="2253355371"/>
                    </a:ext>
                  </a:extLst>
                </a:gridCol>
              </a:tblGrid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4602639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상세검색결과화면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상품상세화면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구매하기화면에서 헤더에 있는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56355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선택하지 않고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수량선택요청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700">
                          <a:effectLst/>
                        </a:rPr>
                        <a:t>가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666070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상품상세화면에서 수량을 선택하고 장바구니버튼을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8934889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163171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상품의 총 수량이 일치하는지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일치한다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5917914"/>
                  </a:ext>
                </a:extLst>
              </a:tr>
              <a:tr h="39118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상품에 대한 상세정보가 모두 나타나는지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9433500"/>
                  </a:ext>
                </a:extLst>
              </a:tr>
              <a:tr h="50547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스크롤을 내려 담긴 상품의 상품이미지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상품명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가격이 고정되어 있는지 확인한다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고정되어 있다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1086846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담긴 상품 삭제버튼을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삭제된다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230774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장바구니화면에서 주문하기버튼을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2703598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구매하기화면에서 결제하기버튼을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구매완료모달이 나타난다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262751"/>
                  </a:ext>
                </a:extLst>
              </a:tr>
              <a:tr h="2768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구매완료 후 장바구니화면으로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장바구니에 담긴 상품이 없다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4156" marR="24156" marT="24156" marB="2415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998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887448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TEST_07(</a:t>
            </a:r>
            <a:r>
              <a:rPr lang="ko-KR" altLang="en-US" sz="3800" spc="-300">
                <a:solidFill>
                  <a:schemeClr val="bg1"/>
                </a:solidFill>
              </a:rPr>
              <a:t>상세 검색 결과 페이지 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7" name="직사각형 106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265076"/>
            <a:ext cx="6131407" cy="1819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1390253"/>
              </p:ext>
            </p:extLst>
          </p:nvPr>
        </p:nvGraphicFramePr>
        <p:xfrm>
          <a:off x="7007468" y="1179473"/>
          <a:ext cx="4756626" cy="4351340"/>
        </p:xfrm>
        <a:graphic>
          <a:graphicData uri="http://schemas.openxmlformats.org/drawingml/2006/table">
            <a:tbl>
              <a:tblPr/>
              <a:tblGrid>
                <a:gridCol w="242526">
                  <a:extLst>
                    <a:ext uri="{9D8B030D-6E8A-4147-A177-3AD203B41FA5}">
                      <a16:colId xmlns:a16="http://schemas.microsoft.com/office/drawing/2014/main" val="980507740"/>
                    </a:ext>
                  </a:extLst>
                </a:gridCol>
                <a:gridCol w="2401783">
                  <a:extLst>
                    <a:ext uri="{9D8B030D-6E8A-4147-A177-3AD203B41FA5}">
                      <a16:colId xmlns:a16="http://schemas.microsoft.com/office/drawing/2014/main" val="1027983343"/>
                    </a:ext>
                  </a:extLst>
                </a:gridCol>
                <a:gridCol w="2112317">
                  <a:extLst>
                    <a:ext uri="{9D8B030D-6E8A-4147-A177-3AD203B41FA5}">
                      <a16:colId xmlns:a16="http://schemas.microsoft.com/office/drawing/2014/main" val="969038089"/>
                    </a:ext>
                  </a:extLst>
                </a:gridCol>
              </a:tblGrid>
              <a:tr h="2944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170621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376619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제품별 상세 정보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354491"/>
                  </a:ext>
                </a:extLst>
              </a:tr>
              <a:tr h="537496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마이페이지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6576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리뷰 작성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6683147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장바구니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58736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상품 구매 페이지의 헤더에서 상품 상세 검색 모달을 통해 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20559"/>
                  </a:ext>
                </a:extLst>
              </a:tr>
              <a:tr h="902089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 페이지로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페이지에서 상세 검색 모달을 통해 검색했던 내용이 담긴 상품 리스트의 개수와 상품 이미지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이름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세부 스펙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700">
                          <a:effectLst/>
                        </a:rPr>
                        <a:t>상품 가격이 담긴 리스트가 출력된다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269895"/>
                  </a:ext>
                </a:extLst>
              </a:tr>
              <a:tr h="41596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검색 결과로 출력된 리스트 중에서 각 상품을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 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각 상품의 세부 정보가 담긴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5686" marR="25686" marT="25686" marB="25686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984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767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6790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TEST_08(</a:t>
            </a:r>
            <a:r>
              <a:rPr lang="ko-KR" altLang="en-US" sz="3800" spc="-300" smtClean="0">
                <a:solidFill>
                  <a:schemeClr val="bg1"/>
                </a:solidFill>
              </a:rPr>
              <a:t>메인페이지기능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276" y="4295276"/>
            <a:ext cx="5664270" cy="16868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66766"/>
              </p:ext>
            </p:extLst>
          </p:nvPr>
        </p:nvGraphicFramePr>
        <p:xfrm>
          <a:off x="6700976" y="1213338"/>
          <a:ext cx="5353088" cy="4351338"/>
        </p:xfrm>
        <a:graphic>
          <a:graphicData uri="http://schemas.openxmlformats.org/drawingml/2006/table">
            <a:tbl>
              <a:tblPr/>
              <a:tblGrid>
                <a:gridCol w="272938">
                  <a:extLst>
                    <a:ext uri="{9D8B030D-6E8A-4147-A177-3AD203B41FA5}">
                      <a16:colId xmlns:a16="http://schemas.microsoft.com/office/drawing/2014/main" val="3205127865"/>
                    </a:ext>
                  </a:extLst>
                </a:gridCol>
                <a:gridCol w="2702957">
                  <a:extLst>
                    <a:ext uri="{9D8B030D-6E8A-4147-A177-3AD203B41FA5}">
                      <a16:colId xmlns:a16="http://schemas.microsoft.com/office/drawing/2014/main" val="1280398842"/>
                    </a:ext>
                  </a:extLst>
                </a:gridCol>
                <a:gridCol w="2377193">
                  <a:extLst>
                    <a:ext uri="{9D8B030D-6E8A-4147-A177-3AD203B41FA5}">
                      <a16:colId xmlns:a16="http://schemas.microsoft.com/office/drawing/2014/main" val="1077287284"/>
                    </a:ext>
                  </a:extLst>
                </a:gridCol>
              </a:tblGrid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 b="1">
                          <a:effectLst/>
                          <a:ea typeface="맑은 고딕, serif"/>
                        </a:rPr>
                        <a:t>NO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시험 수행 절차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700" b="1">
                          <a:effectLst/>
                        </a:rPr>
                        <a:t>예상 결과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475028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동영상 광고 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개를 순차적으로 출력하고 이를 반복한다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94109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397911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4296844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0630756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906292"/>
                  </a:ext>
                </a:extLst>
              </a:tr>
              <a:tr h="3005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6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화면으로 접속한다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출력한다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469205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7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1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463810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8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2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4573587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9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3</a:t>
                      </a:r>
                      <a:r>
                        <a:rPr lang="ko-KR" sz="700">
                          <a:effectLst/>
                        </a:rPr>
                        <a:t>을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298886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10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4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973611"/>
                  </a:ext>
                </a:extLst>
              </a:tr>
              <a:tr h="424645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700">
                          <a:effectLst/>
                          <a:ea typeface="맑은 고딕, serif"/>
                        </a:rPr>
                        <a:t>11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메인 화면에서 광고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5</a:t>
                      </a:r>
                      <a:r>
                        <a:rPr lang="ko-KR" sz="700">
                          <a:effectLst/>
                        </a:rPr>
                        <a:t>를 클릭한다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700">
                          <a:effectLst/>
                        </a:rPr>
                        <a:t>해당 광고가 표시하고 있는 상품 상세화면으로 이동한다</a:t>
                      </a:r>
                      <a:r>
                        <a:rPr lang="en-US" sz="700">
                          <a:effectLst/>
                          <a:ea typeface="맑은 고딕, serif"/>
                        </a:rPr>
                        <a:t>.</a:t>
                      </a:r>
                      <a:endParaRPr lang="ko-KR" sz="700">
                        <a:effectLst/>
                      </a:endParaRPr>
                    </a:p>
                  </a:txBody>
                  <a:tcPr marL="26222" marR="26222" marT="26222" marB="26222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188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995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892895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TEST_09(</a:t>
            </a:r>
            <a:r>
              <a:rPr lang="ko-KR" altLang="en-US" sz="3800" spc="-300" smtClean="0">
                <a:solidFill>
                  <a:schemeClr val="bg1"/>
                </a:solidFill>
              </a:rPr>
              <a:t>마이페이지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130329"/>
            <a:ext cx="5798538" cy="17267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323903"/>
              </p:ext>
            </p:extLst>
          </p:nvPr>
        </p:nvGraphicFramePr>
        <p:xfrm>
          <a:off x="6627746" y="1241019"/>
          <a:ext cx="5424805" cy="4467879"/>
        </p:xfrm>
        <a:graphic>
          <a:graphicData uri="http://schemas.openxmlformats.org/drawingml/2006/table">
            <a:tbl>
              <a:tblPr/>
              <a:tblGrid>
                <a:gridCol w="276593">
                  <a:extLst>
                    <a:ext uri="{9D8B030D-6E8A-4147-A177-3AD203B41FA5}">
                      <a16:colId xmlns:a16="http://schemas.microsoft.com/office/drawing/2014/main" val="2785152030"/>
                    </a:ext>
                  </a:extLst>
                </a:gridCol>
                <a:gridCol w="2739171">
                  <a:extLst>
                    <a:ext uri="{9D8B030D-6E8A-4147-A177-3AD203B41FA5}">
                      <a16:colId xmlns:a16="http://schemas.microsoft.com/office/drawing/2014/main" val="3419005535"/>
                    </a:ext>
                  </a:extLst>
                </a:gridCol>
                <a:gridCol w="2409041">
                  <a:extLst>
                    <a:ext uri="{9D8B030D-6E8A-4147-A177-3AD203B41FA5}">
                      <a16:colId xmlns:a16="http://schemas.microsoft.com/office/drawing/2014/main" val="1101651762"/>
                    </a:ext>
                  </a:extLst>
                </a:gridCol>
              </a:tblGrid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 b="1">
                          <a:effectLst/>
                          <a:ea typeface="맑은 고딕, serif"/>
                        </a:rPr>
                        <a:t>NO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시험 수행 절차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800" b="1">
                          <a:effectLst/>
                        </a:rPr>
                        <a:t>예상 결과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559439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메인화면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상세검색결과화면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상품상세화면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장바구니화면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구매하기화면에서 마이페이지버튼을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676445"/>
                  </a:ext>
                </a:extLst>
              </a:tr>
              <a:tr h="42637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구매내역조회버튼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내가쓴리뷰버튼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상품검색내역버튼을 클릭한 후 해당 화면으로 이동하는지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77735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아무 것도 입력하지 않고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비밀번호입력요청메세지가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138511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회원정보수정에서 비밀번호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이름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휴대전화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, </a:t>
                      </a:r>
                      <a:r>
                        <a:rPr lang="ko-KR" sz="800">
                          <a:effectLst/>
                        </a:rPr>
                        <a:t>이메일 중 적어도 하나는 수정한 후 수정버튼을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수정완료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202858"/>
                  </a:ext>
                </a:extLst>
              </a:tr>
              <a:tr h="269122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5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로그아웃 후 다시 로그인하여 수정한 정보가 정상적으로 변경되었는지 확인한다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정상적으로 변경되었다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60590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6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구매한다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구매한 상품이 구매내역에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585034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7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상품정보를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7208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8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구매내역조회에서 리뷰작성버튼을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759262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9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리뷰작성화면에서 리뷰작성란에 리뷰를 입력하고 등록버튼을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마이페이지화면의 내가쓴리뷰로 이동하며 작성한 리뷰가 최신순으로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1419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10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리뷰를 작성한 상품의 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작성한 리뷰가 등록되어있다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2685156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11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내가쓴리뷰에서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확인버튼을 클릭하면 해당 리뷰가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304072"/>
                  </a:ext>
                </a:extLst>
              </a:tr>
              <a:tr h="190493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12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상품을 검색하여 해당상품상세화면으로 이동한다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해당 상품이 상품검색내역에 등록된다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509620"/>
                  </a:ext>
                </a:extLst>
              </a:tr>
              <a:tr h="347750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13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상품검색내역에서 삭제버튼을 클릭한다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삭제완료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800">
                          <a:effectLst/>
                        </a:rPr>
                        <a:t>가 나타나며 해당 상품검색내역이 삭제되고 해당 화면에 머무른다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685700"/>
                  </a:ext>
                </a:extLst>
              </a:tr>
              <a:tr h="505007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800">
                          <a:effectLst/>
                          <a:ea typeface="맑은 고딕, serif"/>
                        </a:rPr>
                        <a:t>14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상품검색내역에 등록되어있는 상품을 한 번 더 검색해본다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800">
                          <a:effectLst/>
                        </a:rPr>
                        <a:t>기존에 있던 해당 상품에 대한 검색 내역이 삭제되고 새로운 검색 내역이 추가되어 최신 내역으로 나타난다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. (</a:t>
                      </a:r>
                      <a:r>
                        <a:rPr lang="ko-KR" sz="800">
                          <a:effectLst/>
                        </a:rPr>
                        <a:t>검색 내역 중복 확인</a:t>
                      </a:r>
                      <a:r>
                        <a:rPr lang="en-US" sz="800">
                          <a:effectLst/>
                          <a:ea typeface="맑은 고딕, serif"/>
                        </a:rPr>
                        <a:t>)</a:t>
                      </a:r>
                      <a:endParaRPr lang="ko-KR" sz="800">
                        <a:effectLst/>
                      </a:endParaRPr>
                    </a:p>
                  </a:txBody>
                  <a:tcPr marL="16618" marR="16618" marT="16618" marB="1661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1277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9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Part4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544405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웹 시연</a:t>
            </a:r>
            <a:r>
              <a:rPr lang="en-US" altLang="ko-KR" sz="3800" spc="-300" smtClean="0">
                <a:solidFill>
                  <a:schemeClr val="bg1"/>
                </a:solidFill>
              </a:rPr>
              <a:t>      TEST_10(</a:t>
            </a:r>
            <a:r>
              <a:rPr lang="ko-KR" altLang="en-US" sz="3800" spc="-300" smtClean="0">
                <a:solidFill>
                  <a:schemeClr val="bg1"/>
                </a:solidFill>
              </a:rPr>
              <a:t>구매하기</a:t>
            </a:r>
            <a:r>
              <a:rPr lang="en-US" altLang="ko-KR" sz="3800" spc="-300" smtClean="0">
                <a:solidFill>
                  <a:schemeClr val="bg1"/>
                </a:solidFill>
              </a:rPr>
              <a:t>)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직사각형 7"/>
          <p:cNvSpPr/>
          <p:nvPr/>
        </p:nvSpPr>
        <p:spPr>
          <a:xfrm>
            <a:off x="5286422" y="942662"/>
            <a:ext cx="973702" cy="27149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146592" y="820292"/>
            <a:ext cx="880285" cy="841454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146592" y="2361877"/>
            <a:ext cx="880285" cy="565961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146592" y="2932466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62802" y="1959508"/>
            <a:ext cx="880285" cy="804738"/>
          </a:xfrm>
          <a:prstGeom prst="rect">
            <a:avLst/>
          </a:prstGeom>
          <a:noFill/>
          <a:ln w="28575">
            <a:solidFill>
              <a:srgbClr val="9A1E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08" y="4070838"/>
            <a:ext cx="5993469" cy="17848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3293"/>
              </p:ext>
            </p:extLst>
          </p:nvPr>
        </p:nvGraphicFramePr>
        <p:xfrm>
          <a:off x="6827892" y="1178168"/>
          <a:ext cx="4846658" cy="4595855"/>
        </p:xfrm>
        <a:graphic>
          <a:graphicData uri="http://schemas.openxmlformats.org/drawingml/2006/table">
            <a:tbl>
              <a:tblPr/>
              <a:tblGrid>
                <a:gridCol w="302917">
                  <a:extLst>
                    <a:ext uri="{9D8B030D-6E8A-4147-A177-3AD203B41FA5}">
                      <a16:colId xmlns:a16="http://schemas.microsoft.com/office/drawing/2014/main" val="3338940583"/>
                    </a:ext>
                  </a:extLst>
                </a:gridCol>
                <a:gridCol w="2399413">
                  <a:extLst>
                    <a:ext uri="{9D8B030D-6E8A-4147-A177-3AD203B41FA5}">
                      <a16:colId xmlns:a16="http://schemas.microsoft.com/office/drawing/2014/main" val="1011525813"/>
                    </a:ext>
                  </a:extLst>
                </a:gridCol>
                <a:gridCol w="2144328">
                  <a:extLst>
                    <a:ext uri="{9D8B030D-6E8A-4147-A177-3AD203B41FA5}">
                      <a16:colId xmlns:a16="http://schemas.microsoft.com/office/drawing/2014/main" val="1326942182"/>
                    </a:ext>
                  </a:extLst>
                </a:gridCol>
              </a:tblGrid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 b="1">
                          <a:effectLst/>
                          <a:ea typeface="맑은 고딕, serif"/>
                        </a:rPr>
                        <a:t>NO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시험 수행 절차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ko-KR" sz="900" b="1">
                          <a:effectLst/>
                        </a:rPr>
                        <a:t>예상 결과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020371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메인화면에서 헤더에 있는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767331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장바구니버튼을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3468202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3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장바구니에담기완료모달에서 장바구니로이동버튼을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5927448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4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장바구니화면에서 주문하기버튼을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740385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5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상품상세화면에서 수량을 선택한 후 구매하기버튼을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8066338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6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381665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7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주소입력요청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8557676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8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주소입력란에 아무것도 입력하지 않고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주소요청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alert</a:t>
                      </a:r>
                      <a:r>
                        <a:rPr lang="ko-KR" sz="900">
                          <a:effectLst/>
                        </a:rPr>
                        <a:t>가 나타나며 해당 화면에 머무른다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545047"/>
                  </a:ext>
                </a:extLst>
              </a:tr>
              <a:tr h="367781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9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주소란에서 수정버튼을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입력한 주소가 그대로 남아있는 주소입력란이 다시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1791382"/>
                  </a:ext>
                </a:extLst>
              </a:tr>
              <a:tr h="475234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10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다시 나타난 주소입력란에 이전에 입력했던 주소와는 다른 주소를 입력한 후 등록버튼을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주소란에 이전과 다르게 입력한 주소가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880534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11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구매하기화면에서 결제하기버튼을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구매완료모달이 나타난다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286966"/>
                  </a:ext>
                </a:extLst>
              </a:tr>
              <a:tr h="260328">
                <a:tc>
                  <a:txBody>
                    <a:bodyPr/>
                    <a:lstStyle/>
                    <a:p>
                      <a:pPr algn="ctr" rtl="0">
                        <a:lnSpc>
                          <a:spcPct val="115000"/>
                        </a:lnSpc>
                      </a:pPr>
                      <a:r>
                        <a:rPr lang="en-US" sz="900">
                          <a:effectLst/>
                          <a:ea typeface="맑은 고딕, serif"/>
                        </a:rPr>
                        <a:t>12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구매완료모달에서 구매내역조회버튼을 클릭한다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15000"/>
                        </a:lnSpc>
                      </a:pPr>
                      <a:r>
                        <a:rPr lang="ko-KR" sz="900">
                          <a:effectLst/>
                        </a:rPr>
                        <a:t>마이페이지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(</a:t>
                      </a:r>
                      <a:r>
                        <a:rPr lang="ko-KR" sz="900">
                          <a:effectLst/>
                        </a:rPr>
                        <a:t>구매내역조회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)</a:t>
                      </a:r>
                      <a:r>
                        <a:rPr lang="ko-KR" sz="900">
                          <a:effectLst/>
                        </a:rPr>
                        <a:t>화면으로 이동한다</a:t>
                      </a:r>
                      <a:r>
                        <a:rPr lang="en-US" sz="900">
                          <a:effectLst/>
                          <a:ea typeface="맑은 고딕, serif"/>
                        </a:rPr>
                        <a:t>.</a:t>
                      </a:r>
                      <a:endParaRPr lang="ko-KR" sz="900">
                        <a:effectLst/>
                      </a:endParaRPr>
                    </a:p>
                  </a:txBody>
                  <a:tcPr marL="22711" marR="22711" marT="22711" marB="22711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5293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783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4362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5</a:t>
              </a:r>
              <a:endParaRPr lang="ko-KR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136612"/>
              <a:ext cx="24705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spc="-300" smtClean="0">
                  <a:solidFill>
                    <a:schemeClr val="bg1"/>
                  </a:solidFill>
                </a:rPr>
                <a:t>프로젝트 특징</a:t>
              </a:r>
              <a:endParaRPr lang="ko-KR" altLang="en-US" sz="3200" spc="-3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3575448" y="494360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chemeClr val="bg1"/>
                </a:solidFill>
              </a:rPr>
              <a:t>주요기능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기대효과</a:t>
            </a:r>
            <a:endParaRPr lang="en-US" altLang="ko-KR" smtClean="0">
              <a:solidFill>
                <a:schemeClr val="bg1"/>
              </a:solidFill>
            </a:endParaRPr>
          </a:p>
          <a:p>
            <a:r>
              <a:rPr lang="ko-KR" altLang="en-US" smtClean="0">
                <a:solidFill>
                  <a:schemeClr val="bg1"/>
                </a:solidFill>
              </a:rPr>
              <a:t>향후발전방향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DC7548D-A843-4A65-8CCB-7914E28A580D}"/>
              </a:ext>
            </a:extLst>
          </p:cNvPr>
          <p:cNvGrpSpPr/>
          <p:nvPr/>
        </p:nvGrpSpPr>
        <p:grpSpPr>
          <a:xfrm>
            <a:off x="416534" y="2943467"/>
            <a:ext cx="2408951" cy="1362763"/>
            <a:chOff x="5676891" y="3190875"/>
            <a:chExt cx="833446" cy="471487"/>
          </a:xfrm>
        </p:grpSpPr>
        <p:sp>
          <p:nvSpPr>
            <p:cNvPr id="24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905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6286500" y="3538537"/>
              <a:ext cx="123825" cy="123825"/>
            </a:xfrm>
            <a:custGeom>
              <a:avLst/>
              <a:gdLst>
                <a:gd name="connsiteX0" fmla="*/ 123825 w 123825"/>
                <a:gd name="connsiteY0" fmla="*/ 61913 h 123825"/>
                <a:gd name="connsiteX1" fmla="*/ 61913 w 123825"/>
                <a:gd name="connsiteY1" fmla="*/ 123825 h 123825"/>
                <a:gd name="connsiteX2" fmla="*/ 0 w 123825"/>
                <a:gd name="connsiteY2" fmla="*/ 61913 h 123825"/>
                <a:gd name="connsiteX3" fmla="*/ 61913 w 123825"/>
                <a:gd name="connsiteY3" fmla="*/ 0 h 123825"/>
                <a:gd name="connsiteX4" fmla="*/ 123825 w 123825"/>
                <a:gd name="connsiteY4" fmla="*/ 6191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825" y="61913"/>
                  </a:moveTo>
                  <a:cubicBezTo>
                    <a:pt x="123825" y="96106"/>
                    <a:pt x="96106" y="123825"/>
                    <a:pt x="61913" y="123825"/>
                  </a:cubicBezTo>
                  <a:cubicBezTo>
                    <a:pt x="27719" y="123825"/>
                    <a:pt x="0" y="96106"/>
                    <a:pt x="0" y="61913"/>
                  </a:cubicBezTo>
                  <a:cubicBezTo>
                    <a:pt x="0" y="27719"/>
                    <a:pt x="27719" y="0"/>
                    <a:pt x="61913" y="0"/>
                  </a:cubicBezTo>
                  <a:cubicBezTo>
                    <a:pt x="96106" y="0"/>
                    <a:pt x="123825" y="27719"/>
                    <a:pt x="123825" y="6191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2" descr="전기차 단색으로 채워진">
              <a:extLst>
                <a:ext uri="{FF2B5EF4-FFF2-40B4-BE49-F238E27FC236}">
                  <a16:creationId xmlns:a16="http://schemas.microsoft.com/office/drawing/2014/main" id="{EFCDE89A-C6AB-42F4-9394-CEDC6EF763C6}"/>
                </a:ext>
              </a:extLst>
            </p:cNvPr>
            <p:cNvSpPr/>
            <p:nvPr/>
          </p:nvSpPr>
          <p:spPr>
            <a:xfrm>
              <a:off x="5676891" y="3190875"/>
              <a:ext cx="833446" cy="409575"/>
            </a:xfrm>
            <a:custGeom>
              <a:avLst/>
              <a:gdLst>
                <a:gd name="connsiteX0" fmla="*/ 753341 w 833446"/>
                <a:gd name="connsiteY0" fmla="*/ 247650 h 409575"/>
                <a:gd name="connsiteX1" fmla="*/ 686666 w 833446"/>
                <a:gd name="connsiteY1" fmla="*/ 247650 h 409575"/>
                <a:gd name="connsiteX2" fmla="*/ 664282 w 833446"/>
                <a:gd name="connsiteY2" fmla="*/ 238125 h 409575"/>
                <a:gd name="connsiteX3" fmla="*/ 563507 w 833446"/>
                <a:gd name="connsiteY3" fmla="*/ 137446 h 409575"/>
                <a:gd name="connsiteX4" fmla="*/ 517883 w 833446"/>
                <a:gd name="connsiteY4" fmla="*/ 114300 h 409575"/>
                <a:gd name="connsiteX5" fmla="*/ 283187 w 833446"/>
                <a:gd name="connsiteY5" fmla="*/ 114300 h 409575"/>
                <a:gd name="connsiteX6" fmla="*/ 237562 w 833446"/>
                <a:gd name="connsiteY6" fmla="*/ 137446 h 409575"/>
                <a:gd name="connsiteX7" fmla="*/ 138216 w 833446"/>
                <a:gd name="connsiteY7" fmla="*/ 238125 h 409575"/>
                <a:gd name="connsiteX8" fmla="*/ 128691 w 833446"/>
                <a:gd name="connsiteY8" fmla="*/ 261271 h 409575"/>
                <a:gd name="connsiteX9" fmla="*/ 128691 w 833446"/>
                <a:gd name="connsiteY9" fmla="*/ 314325 h 409575"/>
                <a:gd name="connsiteX10" fmla="*/ 81066 w 833446"/>
                <a:gd name="connsiteY10" fmla="*/ 314325 h 409575"/>
                <a:gd name="connsiteX11" fmla="*/ 66683 w 833446"/>
                <a:gd name="connsiteY11" fmla="*/ 300133 h 409575"/>
                <a:gd name="connsiteX12" fmla="*/ 66683 w 833446"/>
                <a:gd name="connsiteY12" fmla="*/ 300038 h 409575"/>
                <a:gd name="connsiteX13" fmla="*/ 66683 w 833446"/>
                <a:gd name="connsiteY13" fmla="*/ 135160 h 409575"/>
                <a:gd name="connsiteX14" fmla="*/ 104783 w 833446"/>
                <a:gd name="connsiteY14" fmla="*/ 80296 h 409575"/>
                <a:gd name="connsiteX15" fmla="*/ 104783 w 833446"/>
                <a:gd name="connsiteY15" fmla="*/ 47625 h 409575"/>
                <a:gd name="connsiteX16" fmla="*/ 85733 w 833446"/>
                <a:gd name="connsiteY16" fmla="*/ 47625 h 409575"/>
                <a:gd name="connsiteX17" fmla="*/ 85733 w 833446"/>
                <a:gd name="connsiteY17" fmla="*/ 9525 h 409575"/>
                <a:gd name="connsiteX18" fmla="*/ 76208 w 833446"/>
                <a:gd name="connsiteY18" fmla="*/ 0 h 409575"/>
                <a:gd name="connsiteX19" fmla="*/ 66683 w 833446"/>
                <a:gd name="connsiteY19" fmla="*/ 9525 h 409575"/>
                <a:gd name="connsiteX20" fmla="*/ 66683 w 833446"/>
                <a:gd name="connsiteY20" fmla="*/ 47625 h 409575"/>
                <a:gd name="connsiteX21" fmla="*/ 38108 w 833446"/>
                <a:gd name="connsiteY21" fmla="*/ 47625 h 409575"/>
                <a:gd name="connsiteX22" fmla="*/ 38108 w 833446"/>
                <a:gd name="connsiteY22" fmla="*/ 9525 h 409575"/>
                <a:gd name="connsiteX23" fmla="*/ 28583 w 833446"/>
                <a:gd name="connsiteY23" fmla="*/ 0 h 409575"/>
                <a:gd name="connsiteX24" fmla="*/ 19058 w 833446"/>
                <a:gd name="connsiteY24" fmla="*/ 9525 h 409575"/>
                <a:gd name="connsiteX25" fmla="*/ 19058 w 833446"/>
                <a:gd name="connsiteY25" fmla="*/ 47625 h 409575"/>
                <a:gd name="connsiteX26" fmla="*/ 8 w 833446"/>
                <a:gd name="connsiteY26" fmla="*/ 47625 h 409575"/>
                <a:gd name="connsiteX27" fmla="*/ 8 w 833446"/>
                <a:gd name="connsiteY27" fmla="*/ 80296 h 409575"/>
                <a:gd name="connsiteX28" fmla="*/ 38108 w 833446"/>
                <a:gd name="connsiteY28" fmla="*/ 135160 h 409575"/>
                <a:gd name="connsiteX29" fmla="*/ 38108 w 833446"/>
                <a:gd name="connsiteY29" fmla="*/ 300038 h 409575"/>
                <a:gd name="connsiteX30" fmla="*/ 80971 w 833446"/>
                <a:gd name="connsiteY30" fmla="*/ 342900 h 409575"/>
                <a:gd name="connsiteX31" fmla="*/ 128596 w 833446"/>
                <a:gd name="connsiteY31" fmla="*/ 342900 h 409575"/>
                <a:gd name="connsiteX32" fmla="*/ 128596 w 833446"/>
                <a:gd name="connsiteY32" fmla="*/ 342900 h 409575"/>
                <a:gd name="connsiteX33" fmla="*/ 192699 w 833446"/>
                <a:gd name="connsiteY33" fmla="*/ 406908 h 409575"/>
                <a:gd name="connsiteX34" fmla="*/ 200700 w 833446"/>
                <a:gd name="connsiteY34" fmla="*/ 406908 h 409575"/>
                <a:gd name="connsiteX35" fmla="*/ 288234 w 833446"/>
                <a:gd name="connsiteY35" fmla="*/ 318802 h 409575"/>
                <a:gd name="connsiteX36" fmla="*/ 288806 w 833446"/>
                <a:gd name="connsiteY36" fmla="*/ 318802 h 409575"/>
                <a:gd name="connsiteX37" fmla="*/ 376913 w 833446"/>
                <a:gd name="connsiteY37" fmla="*/ 409575 h 409575"/>
                <a:gd name="connsiteX38" fmla="*/ 585129 w 833446"/>
                <a:gd name="connsiteY38" fmla="*/ 409575 h 409575"/>
                <a:gd name="connsiteX39" fmla="*/ 673235 w 833446"/>
                <a:gd name="connsiteY39" fmla="*/ 319278 h 409575"/>
                <a:gd name="connsiteX40" fmla="*/ 761342 w 833446"/>
                <a:gd name="connsiteY40" fmla="*/ 406812 h 409575"/>
                <a:gd name="connsiteX41" fmla="*/ 761342 w 833446"/>
                <a:gd name="connsiteY41" fmla="*/ 407384 h 409575"/>
                <a:gd name="connsiteX42" fmla="*/ 801442 w 833446"/>
                <a:gd name="connsiteY42" fmla="*/ 407384 h 409575"/>
                <a:gd name="connsiteX43" fmla="*/ 833446 w 833446"/>
                <a:gd name="connsiteY43" fmla="*/ 375380 h 409575"/>
                <a:gd name="connsiteX44" fmla="*/ 833446 w 833446"/>
                <a:gd name="connsiteY44" fmla="*/ 327755 h 409575"/>
                <a:gd name="connsiteX45" fmla="*/ 753723 w 833446"/>
                <a:gd name="connsiteY45" fmla="*/ 247650 h 409575"/>
                <a:gd name="connsiteX46" fmla="*/ 753341 w 833446"/>
                <a:gd name="connsiteY46" fmla="*/ 247650 h 409575"/>
                <a:gd name="connsiteX47" fmla="*/ 381008 w 833446"/>
                <a:gd name="connsiteY47" fmla="*/ 247650 h 409575"/>
                <a:gd name="connsiteX48" fmla="*/ 174221 w 833446"/>
                <a:gd name="connsiteY48" fmla="*/ 247650 h 409575"/>
                <a:gd name="connsiteX49" fmla="*/ 260803 w 833446"/>
                <a:gd name="connsiteY49" fmla="*/ 160687 h 409575"/>
                <a:gd name="connsiteX50" fmla="*/ 285758 w 833446"/>
                <a:gd name="connsiteY50" fmla="*/ 152400 h 409575"/>
                <a:gd name="connsiteX51" fmla="*/ 381008 w 833446"/>
                <a:gd name="connsiteY51" fmla="*/ 152400 h 409575"/>
                <a:gd name="connsiteX52" fmla="*/ 409583 w 833446"/>
                <a:gd name="connsiteY52" fmla="*/ 247650 h 409575"/>
                <a:gd name="connsiteX53" fmla="*/ 409583 w 833446"/>
                <a:gd name="connsiteY53" fmla="*/ 152400 h 409575"/>
                <a:gd name="connsiteX54" fmla="*/ 518645 w 833446"/>
                <a:gd name="connsiteY54" fmla="*/ 152400 h 409575"/>
                <a:gd name="connsiteX55" fmla="*/ 541124 w 833446"/>
                <a:gd name="connsiteY55" fmla="*/ 160687 h 409575"/>
                <a:gd name="connsiteX56" fmla="*/ 627611 w 833446"/>
                <a:gd name="connsiteY56" fmla="*/ 247650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833446" h="409575">
                  <a:moveTo>
                    <a:pt x="753341" y="247650"/>
                  </a:moveTo>
                  <a:lnTo>
                    <a:pt x="686666" y="247650"/>
                  </a:lnTo>
                  <a:cubicBezTo>
                    <a:pt x="678183" y="247839"/>
                    <a:pt x="670028" y="244369"/>
                    <a:pt x="664282" y="238125"/>
                  </a:cubicBezTo>
                  <a:lnTo>
                    <a:pt x="563507" y="137446"/>
                  </a:lnTo>
                  <a:cubicBezTo>
                    <a:pt x="551866" y="124118"/>
                    <a:pt x="535513" y="115822"/>
                    <a:pt x="517883" y="114300"/>
                  </a:cubicBezTo>
                  <a:lnTo>
                    <a:pt x="283187" y="114300"/>
                  </a:lnTo>
                  <a:cubicBezTo>
                    <a:pt x="265603" y="115983"/>
                    <a:pt x="249305" y="124251"/>
                    <a:pt x="237562" y="137446"/>
                  </a:cubicBezTo>
                  <a:lnTo>
                    <a:pt x="138216" y="238125"/>
                  </a:lnTo>
                  <a:cubicBezTo>
                    <a:pt x="132031" y="244228"/>
                    <a:pt x="128592" y="252582"/>
                    <a:pt x="128691" y="261271"/>
                  </a:cubicBezTo>
                  <a:lnTo>
                    <a:pt x="128691" y="314325"/>
                  </a:lnTo>
                  <a:lnTo>
                    <a:pt x="81066" y="314325"/>
                  </a:lnTo>
                  <a:cubicBezTo>
                    <a:pt x="73176" y="314377"/>
                    <a:pt x="66737" y="308023"/>
                    <a:pt x="66683" y="300133"/>
                  </a:cubicBezTo>
                  <a:cubicBezTo>
                    <a:pt x="66683" y="300101"/>
                    <a:pt x="66683" y="300069"/>
                    <a:pt x="66683" y="300038"/>
                  </a:cubicBezTo>
                  <a:lnTo>
                    <a:pt x="66683" y="135160"/>
                  </a:lnTo>
                  <a:cubicBezTo>
                    <a:pt x="89862" y="126969"/>
                    <a:pt x="105204" y="104875"/>
                    <a:pt x="104783" y="80296"/>
                  </a:cubicBezTo>
                  <a:lnTo>
                    <a:pt x="104783" y="47625"/>
                  </a:lnTo>
                  <a:lnTo>
                    <a:pt x="85733" y="47625"/>
                  </a:lnTo>
                  <a:lnTo>
                    <a:pt x="85733" y="9525"/>
                  </a:lnTo>
                  <a:cubicBezTo>
                    <a:pt x="85733" y="4264"/>
                    <a:pt x="81469" y="0"/>
                    <a:pt x="76208" y="0"/>
                  </a:cubicBezTo>
                  <a:cubicBezTo>
                    <a:pt x="70948" y="0"/>
                    <a:pt x="66683" y="4264"/>
                    <a:pt x="66683" y="9525"/>
                  </a:cubicBezTo>
                  <a:lnTo>
                    <a:pt x="66683" y="47625"/>
                  </a:lnTo>
                  <a:lnTo>
                    <a:pt x="38108" y="47625"/>
                  </a:lnTo>
                  <a:lnTo>
                    <a:pt x="38108" y="9525"/>
                  </a:lnTo>
                  <a:cubicBezTo>
                    <a:pt x="38108" y="4264"/>
                    <a:pt x="33844" y="0"/>
                    <a:pt x="28583" y="0"/>
                  </a:cubicBezTo>
                  <a:cubicBezTo>
                    <a:pt x="23323" y="0"/>
                    <a:pt x="19058" y="4264"/>
                    <a:pt x="19058" y="9525"/>
                  </a:cubicBezTo>
                  <a:lnTo>
                    <a:pt x="19058" y="47625"/>
                  </a:lnTo>
                  <a:lnTo>
                    <a:pt x="8" y="47625"/>
                  </a:lnTo>
                  <a:lnTo>
                    <a:pt x="8" y="80296"/>
                  </a:lnTo>
                  <a:cubicBezTo>
                    <a:pt x="-413" y="104875"/>
                    <a:pt x="14931" y="126969"/>
                    <a:pt x="38108" y="135160"/>
                  </a:cubicBezTo>
                  <a:lnTo>
                    <a:pt x="38108" y="300038"/>
                  </a:lnTo>
                  <a:cubicBezTo>
                    <a:pt x="38161" y="323688"/>
                    <a:pt x="57320" y="342848"/>
                    <a:pt x="80971" y="342900"/>
                  </a:cubicBezTo>
                  <a:lnTo>
                    <a:pt x="128596" y="342900"/>
                  </a:lnTo>
                  <a:lnTo>
                    <a:pt x="128596" y="342900"/>
                  </a:lnTo>
                  <a:cubicBezTo>
                    <a:pt x="128701" y="378244"/>
                    <a:pt x="157355" y="406856"/>
                    <a:pt x="192699" y="406908"/>
                  </a:cubicBezTo>
                  <a:lnTo>
                    <a:pt x="200700" y="406908"/>
                  </a:lnTo>
                  <a:cubicBezTo>
                    <a:pt x="200542" y="358407"/>
                    <a:pt x="239733" y="318960"/>
                    <a:pt x="288234" y="318802"/>
                  </a:cubicBezTo>
                  <a:cubicBezTo>
                    <a:pt x="288425" y="318801"/>
                    <a:pt x="288616" y="318801"/>
                    <a:pt x="288806" y="318802"/>
                  </a:cubicBezTo>
                  <a:cubicBezTo>
                    <a:pt x="338137" y="319689"/>
                    <a:pt x="377497" y="360239"/>
                    <a:pt x="376913" y="409575"/>
                  </a:cubicBezTo>
                  <a:lnTo>
                    <a:pt x="585129" y="409575"/>
                  </a:lnTo>
                  <a:cubicBezTo>
                    <a:pt x="584808" y="360424"/>
                    <a:pt x="624092" y="320164"/>
                    <a:pt x="673235" y="319278"/>
                  </a:cubicBezTo>
                  <a:cubicBezTo>
                    <a:pt x="721737" y="319120"/>
                    <a:pt x="761184" y="358311"/>
                    <a:pt x="761342" y="406812"/>
                  </a:cubicBezTo>
                  <a:cubicBezTo>
                    <a:pt x="761343" y="407002"/>
                    <a:pt x="761343" y="407194"/>
                    <a:pt x="761342" y="407384"/>
                  </a:cubicBezTo>
                  <a:lnTo>
                    <a:pt x="801442" y="407384"/>
                  </a:lnTo>
                  <a:cubicBezTo>
                    <a:pt x="819096" y="407332"/>
                    <a:pt x="833394" y="393034"/>
                    <a:pt x="833446" y="375380"/>
                  </a:cubicBezTo>
                  <a:lnTo>
                    <a:pt x="833446" y="327755"/>
                  </a:lnTo>
                  <a:cubicBezTo>
                    <a:pt x="833552" y="283619"/>
                    <a:pt x="797858" y="247756"/>
                    <a:pt x="753723" y="247650"/>
                  </a:cubicBezTo>
                  <a:cubicBezTo>
                    <a:pt x="753595" y="247650"/>
                    <a:pt x="753468" y="247650"/>
                    <a:pt x="753341" y="247650"/>
                  </a:cubicBezTo>
                  <a:close/>
                  <a:moveTo>
                    <a:pt x="381008" y="247650"/>
                  </a:moveTo>
                  <a:lnTo>
                    <a:pt x="174221" y="247650"/>
                  </a:lnTo>
                  <a:lnTo>
                    <a:pt x="260803" y="160687"/>
                  </a:lnTo>
                  <a:cubicBezTo>
                    <a:pt x="267793" y="154902"/>
                    <a:pt x="276696" y="151946"/>
                    <a:pt x="285758" y="152400"/>
                  </a:cubicBezTo>
                  <a:lnTo>
                    <a:pt x="381008" y="152400"/>
                  </a:lnTo>
                  <a:close/>
                  <a:moveTo>
                    <a:pt x="409583" y="247650"/>
                  </a:moveTo>
                  <a:lnTo>
                    <a:pt x="409583" y="152400"/>
                  </a:lnTo>
                  <a:lnTo>
                    <a:pt x="518645" y="152400"/>
                  </a:lnTo>
                  <a:cubicBezTo>
                    <a:pt x="526990" y="151736"/>
                    <a:pt x="535207" y="154765"/>
                    <a:pt x="541124" y="160687"/>
                  </a:cubicBezTo>
                  <a:lnTo>
                    <a:pt x="627611" y="24765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963924" y="1414130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35DB01-5841-4165-BFBB-465ED460C05A}"/>
              </a:ext>
            </a:extLst>
          </p:cNvPr>
          <p:cNvSpPr/>
          <p:nvPr/>
        </p:nvSpPr>
        <p:spPr>
          <a:xfrm>
            <a:off x="3963924" y="3205314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4804311" y="1650709"/>
            <a:ext cx="3656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타이어의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ko-KR" altLang="en-US" sz="2000" b="1" smtClean="0">
                <a:solidFill>
                  <a:srgbClr val="002060"/>
                </a:solidFill>
              </a:rPr>
              <a:t>주행성능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en-US" altLang="ko-KR" sz="1600" smtClean="0">
                <a:solidFill>
                  <a:srgbClr val="002060"/>
                </a:solidFill>
              </a:rPr>
              <a:t>(</a:t>
            </a:r>
            <a:r>
              <a:rPr lang="ko-KR" altLang="en-US" sz="1600">
                <a:solidFill>
                  <a:srgbClr val="002060"/>
                </a:solidFill>
              </a:rPr>
              <a:t>승차감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핸들링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진동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>
                <a:solidFill>
                  <a:srgbClr val="002060"/>
                </a:solidFill>
              </a:rPr>
              <a:t>소음</a:t>
            </a:r>
            <a:r>
              <a:rPr lang="en-US" altLang="ko-KR" sz="1600">
                <a:solidFill>
                  <a:srgbClr val="002060"/>
                </a:solidFill>
              </a:rPr>
              <a:t>, </a:t>
            </a:r>
            <a:r>
              <a:rPr lang="ko-KR" altLang="en-US" sz="1600" smtClean="0">
                <a:solidFill>
                  <a:srgbClr val="002060"/>
                </a:solidFill>
              </a:rPr>
              <a:t>연비효율</a:t>
            </a:r>
            <a:r>
              <a:rPr lang="en-US" altLang="ko-KR" sz="1600" smtClean="0">
                <a:solidFill>
                  <a:srgbClr val="002060"/>
                </a:solidFill>
              </a:rPr>
              <a:t>)</a:t>
            </a:r>
            <a:endParaRPr lang="ko-KR" altLang="en-US" sz="1600" spc="-30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72388" y="2370236"/>
            <a:ext cx="26372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/>
              <a:t> </a:t>
            </a:r>
            <a:r>
              <a:rPr lang="ko-KR" altLang="en-US" sz="1400" smtClean="0"/>
              <a:t>특히 </a:t>
            </a:r>
            <a:r>
              <a:rPr lang="ko-KR" altLang="en-US" sz="1400"/>
              <a:t>핸들링</a:t>
            </a:r>
            <a:r>
              <a:rPr lang="en-US" altLang="ko-KR" sz="1400"/>
              <a:t>, </a:t>
            </a:r>
            <a:r>
              <a:rPr lang="ko-KR" altLang="en-US" sz="1400"/>
              <a:t>제동에 </a:t>
            </a:r>
            <a:r>
              <a:rPr lang="en-US" altLang="ko-KR" sz="1400"/>
              <a:t>50% </a:t>
            </a:r>
            <a:r>
              <a:rPr lang="ko-KR" altLang="en-US" sz="1400"/>
              <a:t>영향</a:t>
            </a:r>
            <a:endParaRPr lang="en-US" altLang="ko-KR" sz="1400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7198" y="4450280"/>
            <a:ext cx="5271190" cy="169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421467" y="3341951"/>
            <a:ext cx="23391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타이어로 인한 </a:t>
            </a:r>
            <a:r>
              <a:rPr lang="ko-KR" altLang="en-US" sz="2000" b="1" smtClean="0">
                <a:solidFill>
                  <a:srgbClr val="002060"/>
                </a:solidFill>
              </a:rPr>
              <a:t>사고</a:t>
            </a:r>
            <a:endParaRPr lang="en-US" altLang="ko-KR" sz="2000" b="1" smtClean="0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67629" y="4089900"/>
            <a:ext cx="35301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b="1"/>
              <a:t>높은 치사율</a:t>
            </a:r>
            <a:r>
              <a:rPr lang="en-US" altLang="ko-KR" sz="1400" b="1"/>
              <a:t>, </a:t>
            </a:r>
            <a:r>
              <a:rPr lang="ko-KR" altLang="en-US" sz="1400" b="1"/>
              <a:t>알맞은 때에 타이어 교체 중요</a:t>
            </a:r>
          </a:p>
        </p:txBody>
      </p:sp>
    </p:spTree>
    <p:extLst>
      <p:ext uri="{BB962C8B-B14F-4D97-AF65-F5344CB8AC3E}">
        <p14:creationId xmlns:p14="http://schemas.microsoft.com/office/powerpoint/2010/main" val="289860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_1. </a:t>
            </a:r>
            <a:r>
              <a:rPr lang="ko-KR" altLang="en-US" sz="3800" spc="-300" smtClean="0">
                <a:solidFill>
                  <a:schemeClr val="bg1"/>
                </a:solidFill>
              </a:rPr>
              <a:t>장바구니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7" name="그림 116"/>
          <p:cNvPicPr>
            <a:picLocks noChangeAspect="1"/>
          </p:cNvPicPr>
          <p:nvPr/>
        </p:nvPicPr>
        <p:blipFill rotWithShape="1">
          <a:blip r:embed="rId2"/>
          <a:srcRect l="12631" t="9936" r="13459" b="33986"/>
          <a:stretch/>
        </p:blipFill>
        <p:spPr>
          <a:xfrm>
            <a:off x="208383" y="2322913"/>
            <a:ext cx="4889500" cy="2514600"/>
          </a:xfrm>
          <a:prstGeom prst="rect">
            <a:avLst/>
          </a:prstGeom>
        </p:spPr>
      </p:pic>
      <p:grpSp>
        <p:nvGrpSpPr>
          <p:cNvPr id="124" name="그룹 123"/>
          <p:cNvGrpSpPr/>
          <p:nvPr/>
        </p:nvGrpSpPr>
        <p:grpSpPr>
          <a:xfrm>
            <a:off x="6166151" y="694267"/>
            <a:ext cx="6025849" cy="6163733"/>
            <a:chOff x="5360189" y="694266"/>
            <a:chExt cx="6025849" cy="6163733"/>
          </a:xfrm>
        </p:grpSpPr>
        <p:grpSp>
          <p:nvGrpSpPr>
            <p:cNvPr id="125" name="그룹 124"/>
            <p:cNvGrpSpPr/>
            <p:nvPr/>
          </p:nvGrpSpPr>
          <p:grpSpPr>
            <a:xfrm>
              <a:off x="5360189" y="694266"/>
              <a:ext cx="6025849" cy="6163733"/>
              <a:chOff x="5360189" y="694266"/>
              <a:chExt cx="6025849" cy="6163733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AF5DFFDD-DDC6-EB39-D9A8-0070D36A8AF9}"/>
                  </a:ext>
                </a:extLst>
              </p:cNvPr>
              <p:cNvGrpSpPr/>
              <p:nvPr/>
            </p:nvGrpSpPr>
            <p:grpSpPr>
              <a:xfrm>
                <a:off x="5360189" y="694266"/>
                <a:ext cx="6025849" cy="6163733"/>
                <a:chOff x="3842539" y="152185"/>
                <a:chExt cx="5917413" cy="6038850"/>
              </a:xfrm>
            </p:grpSpPr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5D45F12B-CB42-CC6C-6425-F92AA42C7C12}"/>
                    </a:ext>
                  </a:extLst>
                </p:cNvPr>
                <p:cNvSpPr/>
                <p:nvPr/>
              </p:nvSpPr>
              <p:spPr>
                <a:xfrm>
                  <a:off x="3842539" y="152185"/>
                  <a:ext cx="5917413" cy="6038850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id="{76F9E717-E60C-6607-E6F1-E6E8F738A2C9}"/>
                    </a:ext>
                  </a:extLst>
                </p:cNvPr>
                <p:cNvGrpSpPr/>
                <p:nvPr/>
              </p:nvGrpSpPr>
              <p:grpSpPr>
                <a:xfrm>
                  <a:off x="3842539" y="519176"/>
                  <a:ext cx="5917413" cy="5671859"/>
                  <a:chOff x="756439" y="506476"/>
                  <a:chExt cx="5917413" cy="5671859"/>
                </a:xfrm>
              </p:grpSpPr>
              <p:pic>
                <p:nvPicPr>
                  <p:cNvPr id="135" name="그림 134">
                    <a:extLst>
                      <a:ext uri="{FF2B5EF4-FFF2-40B4-BE49-F238E27FC236}">
                        <a16:creationId xmlns:a16="http://schemas.microsoft.com/office/drawing/2014/main" id="{706725AB-45D5-DE8E-AC07-4E33597D9B5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902490" y="5387738"/>
                    <a:ext cx="5771362" cy="790597"/>
                  </a:xfrm>
                  <a:prstGeom prst="rect">
                    <a:avLst/>
                  </a:prstGeom>
                </p:spPr>
              </p:pic>
              <p:pic>
                <p:nvPicPr>
                  <p:cNvPr id="136" name="그림 135">
                    <a:extLst>
                      <a:ext uri="{FF2B5EF4-FFF2-40B4-BE49-F238E27FC236}">
                        <a16:creationId xmlns:a16="http://schemas.microsoft.com/office/drawing/2014/main" id="{C2F38733-0431-FFC5-D094-E2133D697F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1435966" y="506476"/>
                    <a:ext cx="4825134" cy="3026065"/>
                  </a:xfrm>
                  <a:prstGeom prst="rect">
                    <a:avLst/>
                  </a:prstGeom>
                </p:spPr>
              </p:pic>
              <p:pic>
                <p:nvPicPr>
                  <p:cNvPr id="137" name="그림 136">
                    <a:extLst>
                      <a:ext uri="{FF2B5EF4-FFF2-40B4-BE49-F238E27FC236}">
                        <a16:creationId xmlns:a16="http://schemas.microsoft.com/office/drawing/2014/main" id="{3209C348-3608-B696-9220-9EC0115A35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17618"/>
                  <a:stretch/>
                </p:blipFill>
                <p:spPr>
                  <a:xfrm>
                    <a:off x="1594716" y="3513491"/>
                    <a:ext cx="4342534" cy="965167"/>
                  </a:xfrm>
                  <a:prstGeom prst="rect">
                    <a:avLst/>
                  </a:prstGeom>
                </p:spPr>
              </p:pic>
              <p:pic>
                <p:nvPicPr>
                  <p:cNvPr id="138" name="그림 137">
                    <a:extLst>
                      <a:ext uri="{FF2B5EF4-FFF2-40B4-BE49-F238E27FC236}">
                        <a16:creationId xmlns:a16="http://schemas.microsoft.com/office/drawing/2014/main" id="{C0F03C38-54C1-9C78-8581-A5E4AF90172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14350" b="3507"/>
                  <a:stretch/>
                </p:blipFill>
                <p:spPr>
                  <a:xfrm>
                    <a:off x="756439" y="4432300"/>
                    <a:ext cx="5771362" cy="1079500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31" name="직사각형 130"/>
              <p:cNvSpPr/>
              <p:nvPr/>
            </p:nvSpPr>
            <p:spPr>
              <a:xfrm>
                <a:off x="6492536" y="1897535"/>
                <a:ext cx="3856010" cy="131263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6492536" y="3221472"/>
                <a:ext cx="3856010" cy="3232081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26" name="직사각형 125"/>
            <p:cNvSpPr/>
            <p:nvPr/>
          </p:nvSpPr>
          <p:spPr>
            <a:xfrm>
              <a:off x="6492536" y="1357076"/>
              <a:ext cx="1060056" cy="50120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7" name="직사각형 126"/>
            <p:cNvSpPr/>
            <p:nvPr/>
          </p:nvSpPr>
          <p:spPr>
            <a:xfrm>
              <a:off x="7245152" y="1897534"/>
              <a:ext cx="1031627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8" name="직사각형 127"/>
            <p:cNvSpPr/>
            <p:nvPr/>
          </p:nvSpPr>
          <p:spPr>
            <a:xfrm>
              <a:off x="8276780" y="1900464"/>
              <a:ext cx="1003498" cy="452231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296778" y="3909243"/>
              <a:ext cx="2752830" cy="369332"/>
            </a:xfrm>
            <a:prstGeom prst="rect">
              <a:avLst/>
            </a:prstGeom>
            <a:solidFill>
              <a:srgbClr val="D9E0E6">
                <a:alpha val="72941"/>
              </a:srgbClr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mtClean="0">
                  <a:solidFill>
                    <a:schemeClr val="bg1"/>
                  </a:solidFill>
                </a:rPr>
                <a:t>타이어의 상세 스펙 비교</a:t>
              </a:r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오른쪽 화살표 3"/>
          <p:cNvSpPr/>
          <p:nvPr/>
        </p:nvSpPr>
        <p:spPr>
          <a:xfrm>
            <a:off x="5277386" y="3324225"/>
            <a:ext cx="1580743" cy="954351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변경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48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71915" y="1080823"/>
            <a:ext cx="3525520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43444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주요기능</a:t>
            </a:r>
            <a:r>
              <a:rPr lang="en-US" altLang="ko-KR" sz="3800" spc="-300" smtClean="0">
                <a:solidFill>
                  <a:schemeClr val="bg1"/>
                </a:solidFill>
              </a:rPr>
              <a:t>_2. </a:t>
            </a:r>
            <a:r>
              <a:rPr lang="ko-KR" altLang="en-US" sz="3800" spc="-300" smtClean="0">
                <a:solidFill>
                  <a:schemeClr val="bg1"/>
                </a:solidFill>
              </a:rPr>
              <a:t>상세검색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원통 22"/>
          <p:cNvSpPr/>
          <p:nvPr/>
        </p:nvSpPr>
        <p:spPr>
          <a:xfrm>
            <a:off x="7880434" y="946100"/>
            <a:ext cx="2606870" cy="24763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935" y="2727418"/>
            <a:ext cx="6865834" cy="3866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8107774" y="1655619"/>
            <a:ext cx="709512" cy="63811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3"/>
          <a:srcRect t="44207" r="37965"/>
          <a:stretch/>
        </p:blipFill>
        <p:spPr>
          <a:xfrm>
            <a:off x="9598785" y="2290883"/>
            <a:ext cx="709512" cy="638118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5965655" y="1071928"/>
            <a:ext cx="5821009" cy="3224192"/>
            <a:chOff x="5930603" y="2186353"/>
            <a:chExt cx="5821009" cy="3224192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30603" y="2718260"/>
              <a:ext cx="829056" cy="829056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776040" y="2548694"/>
              <a:ext cx="11079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체크박스</a:t>
              </a:r>
              <a:endParaRPr lang="en-US" altLang="ko-KR"/>
            </a:p>
            <a:p>
              <a:pPr algn="ctr"/>
              <a:r>
                <a:rPr lang="ko-KR" altLang="en-US"/>
                <a:t>선택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040821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8736845" y="2186353"/>
              <a:ext cx="1320216" cy="2072516"/>
              <a:chOff x="7804157" y="3722967"/>
              <a:chExt cx="1320216" cy="2072516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7962268" y="3722967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>
                    <a:solidFill>
                      <a:schemeClr val="bg1"/>
                    </a:solidFill>
                  </a:rPr>
                  <a:t>DB</a:t>
                </a: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7804157" y="4389032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타이어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상품목록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8053246" y="5364596"/>
                <a:ext cx="107112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100">
                    <a:solidFill>
                      <a:schemeClr val="bg1"/>
                    </a:solidFill>
                  </a:rPr>
                  <a:t>회원별 </a:t>
                </a:r>
                <a:endParaRPr lang="en-US" altLang="ko-KR" sz="1100">
                  <a:solidFill>
                    <a:schemeClr val="bg1"/>
                  </a:solidFill>
                </a:endParaRPr>
              </a:p>
              <a:p>
                <a:r>
                  <a:rPr lang="ko-KR" altLang="en-US" sz="1100">
                    <a:solidFill>
                      <a:schemeClr val="bg1"/>
                    </a:solidFill>
                  </a:rPr>
                  <a:t>검색이력 </a:t>
                </a:r>
                <a:r>
                  <a:rPr lang="en-US" altLang="ko-KR" sz="1100">
                    <a:solidFill>
                      <a:schemeClr val="bg1"/>
                    </a:solidFill>
                  </a:rPr>
                  <a:t>table</a:t>
                </a:r>
                <a:endParaRPr lang="ko-KR" altLang="en-US" sz="110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32" name="직선 화살표 연결선 31"/>
            <p:cNvCxnSpPr>
              <a:stCxn id="28" idx="3"/>
            </p:cNvCxnSpPr>
            <p:nvPr/>
          </p:nvCxnSpPr>
          <p:spPr>
            <a:xfrm flipV="1">
              <a:off x="6759659" y="3128105"/>
              <a:ext cx="1195621" cy="46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0643616" y="4764214"/>
              <a:ext cx="1107996" cy="6463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/>
                <a:t>상품</a:t>
              </a:r>
              <a:endParaRPr lang="en-US" altLang="ko-KR"/>
            </a:p>
            <a:p>
              <a:pPr algn="ctr"/>
              <a:r>
                <a:rPr lang="ko-KR" altLang="en-US"/>
                <a:t>검색결과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9272409" y="4718047"/>
              <a:ext cx="11608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상품 선택</a:t>
              </a:r>
            </a:p>
          </p:txBody>
        </p:sp>
        <p:cxnSp>
          <p:nvCxnSpPr>
            <p:cNvPr id="35" name="직선 화살표 연결선 34"/>
            <p:cNvCxnSpPr/>
            <p:nvPr/>
          </p:nvCxnSpPr>
          <p:spPr>
            <a:xfrm flipV="1">
              <a:off x="9148817" y="5087379"/>
              <a:ext cx="1494799" cy="441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/>
            <p:nvPr/>
          </p:nvCxnSpPr>
          <p:spPr>
            <a:xfrm flipH="1">
              <a:off x="8585576" y="3449660"/>
              <a:ext cx="5168" cy="127305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/>
            <p:nvPr/>
          </p:nvCxnSpPr>
          <p:spPr>
            <a:xfrm flipH="1">
              <a:off x="10283953" y="3841844"/>
              <a:ext cx="925951" cy="62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33" idx="0"/>
            </p:cNvCxnSpPr>
            <p:nvPr/>
          </p:nvCxnSpPr>
          <p:spPr>
            <a:xfrm flipV="1">
              <a:off x="11197614" y="3841844"/>
              <a:ext cx="0" cy="922370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1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기대효과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06921" y="1146612"/>
            <a:ext cx="4496707" cy="90473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42981" y="1414314"/>
            <a:ext cx="4089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성능을 기반으로 한 합리적타이어 선택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1595443561"/>
              </p:ext>
            </p:extLst>
          </p:nvPr>
        </p:nvGraphicFramePr>
        <p:xfrm>
          <a:off x="3509925" y="2420407"/>
          <a:ext cx="6215355" cy="3884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956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1850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1. </a:t>
            </a:r>
            <a:r>
              <a:rPr lang="ko-KR" altLang="en-US" smtClean="0"/>
              <a:t>관리자 페이지</a:t>
            </a: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428931" y="1880181"/>
            <a:ext cx="7950313" cy="4775728"/>
            <a:chOff x="1720465" y="2751648"/>
            <a:chExt cx="6058285" cy="293813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20465" y="2751648"/>
              <a:ext cx="6058285" cy="293813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직사각형 10"/>
            <p:cNvSpPr/>
            <p:nvPr/>
          </p:nvSpPr>
          <p:spPr>
            <a:xfrm>
              <a:off x="6718694" y="3122377"/>
              <a:ext cx="583806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410450" y="3587750"/>
              <a:ext cx="368300" cy="46537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538374" y="3122377"/>
              <a:ext cx="4072369" cy="199064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A82D9A7A-98ED-3F81-C8F4-04858F44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49" y="1141582"/>
            <a:ext cx="5656916" cy="12273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8527144" y="947318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>
                <a:solidFill>
                  <a:srgbClr val="FF0000"/>
                </a:solidFill>
              </a:rPr>
              <a:t>입고 </a:t>
            </a:r>
            <a:r>
              <a:rPr lang="ko-KR" altLang="en-US">
                <a:solidFill>
                  <a:srgbClr val="FF0000"/>
                </a:solidFill>
              </a:rPr>
              <a:t>및 재고 관리  </a:t>
            </a:r>
          </a:p>
        </p:txBody>
      </p:sp>
    </p:spTree>
    <p:extLst>
      <p:ext uri="{BB962C8B-B14F-4D97-AF65-F5344CB8AC3E}">
        <p14:creationId xmlns:p14="http://schemas.microsoft.com/office/powerpoint/2010/main" val="205050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93415" y="1341085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smtClean="0">
                <a:solidFill>
                  <a:schemeClr val="bg1"/>
                </a:solidFill>
              </a:rPr>
              <a:t>카테고리별 다수 선택 기능</a:t>
            </a:r>
            <a:endParaRPr lang="ko-KR" altLang="en-US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3A0339-0329-F37D-3C57-11F2DE43D7A2}"/>
              </a:ext>
            </a:extLst>
          </p:cNvPr>
          <p:cNvSpPr txBox="1"/>
          <p:nvPr/>
        </p:nvSpPr>
        <p:spPr>
          <a:xfrm>
            <a:off x="482821" y="947318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</a:t>
            </a:r>
            <a:r>
              <a:rPr lang="en-US" altLang="ko-KR" smtClean="0"/>
              <a:t>. </a:t>
            </a:r>
            <a:r>
              <a:rPr lang="ko-KR" altLang="en-US" smtClean="0"/>
              <a:t>고객의 상품 취소 기능 및 상품 배송 상태 확인</a:t>
            </a:r>
            <a:r>
              <a:rPr lang="en-US" altLang="ko-KR" smtClean="0"/>
              <a:t> </a:t>
            </a:r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0165012-DDCA-24DF-1510-21444EE80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15" y="1549070"/>
            <a:ext cx="4294479" cy="35106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BE9E7A-6BF9-99B7-DA21-02A4BC4E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459" y="1486414"/>
            <a:ext cx="4355001" cy="5036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896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83325" y="1093881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3</a:t>
            </a:r>
            <a:r>
              <a:rPr lang="en-US" altLang="ko-KR" smtClean="0"/>
              <a:t>.  </a:t>
            </a:r>
            <a:r>
              <a:rPr lang="ko-KR" altLang="en-US"/>
              <a:t>결제 프로세스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38DBCF8-DE16-6B99-4556-2B93F559C3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1" y="1779540"/>
            <a:ext cx="7325245" cy="42136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E3FD7B7-A1FD-48F2-3424-CC35293DC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656" y="2701370"/>
            <a:ext cx="2720576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303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5480008" y="1583649"/>
            <a:ext cx="5066664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772255" y="1572852"/>
            <a:ext cx="4323528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460375" y="911428"/>
            <a:ext cx="5636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5</a:t>
            </a:r>
            <a:r>
              <a:rPr lang="en-US" altLang="ko-KR" smtClean="0"/>
              <a:t>.  </a:t>
            </a:r>
            <a:r>
              <a:rPr lang="ko-KR" altLang="en-US" smtClean="0"/>
              <a:t>주소 </a:t>
            </a:r>
            <a:r>
              <a:rPr lang="en-US" altLang="ko-KR" smtClean="0"/>
              <a:t>API</a:t>
            </a:r>
            <a:r>
              <a:rPr lang="ko-KR" altLang="en-US" smtClean="0"/>
              <a:t>를 통한 배송지 입력</a:t>
            </a:r>
            <a:r>
              <a:rPr lang="en-US" altLang="ko-KR"/>
              <a:t> </a:t>
            </a:r>
            <a:r>
              <a:rPr lang="ko-KR" altLang="en-US" smtClean="0"/>
              <a:t>및 인근 매장 검색 기능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17" y="2019237"/>
            <a:ext cx="3787468" cy="42142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06" y="1862827"/>
            <a:ext cx="4125461" cy="46315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772255" y="139687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배송지 입력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5480008" y="129784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인근 매장 검색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130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167001" y="1556575"/>
            <a:ext cx="4640127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4902189" y="1554054"/>
            <a:ext cx="4285352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6</a:t>
            </a:r>
            <a:r>
              <a:rPr lang="en-US" altLang="ko-KR" smtClean="0"/>
              <a:t>.  </a:t>
            </a:r>
            <a:r>
              <a:rPr lang="ko-KR" altLang="en-US" smtClean="0"/>
              <a:t>고객 정보 보안 강화 및 회원탈퇴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13" y="3942457"/>
            <a:ext cx="4092295" cy="22861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13" y="1849955"/>
            <a:ext cx="4092295" cy="18035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754" y="1804742"/>
            <a:ext cx="3361149" cy="17756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0423" y="3831044"/>
            <a:ext cx="1797385" cy="25498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39840" y="1267612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회원정보수정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4902188" y="1233101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비밀번호찾기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7808" y="3831044"/>
            <a:ext cx="2244113" cy="246888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9282602" y="1532286"/>
            <a:ext cx="2711509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9282601" y="1211333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회원탈퇴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79763" y="2005517"/>
            <a:ext cx="1917186" cy="3487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91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123453" y="1556575"/>
            <a:ext cx="4640127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4910890" y="1554054"/>
            <a:ext cx="4285352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3078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7</a:t>
            </a:r>
            <a:r>
              <a:rPr lang="en-US" altLang="ko-KR" smtClean="0"/>
              <a:t>.  </a:t>
            </a:r>
            <a:r>
              <a:rPr lang="ko-KR" altLang="en-US" smtClean="0"/>
              <a:t>마케팅</a:t>
            </a:r>
            <a:r>
              <a:rPr lang="en-US" altLang="ko-KR" smtClean="0"/>
              <a:t>(</a:t>
            </a:r>
            <a:r>
              <a:rPr lang="ko-KR" altLang="en-US" smtClean="0"/>
              <a:t>쿠폰</a:t>
            </a:r>
            <a:r>
              <a:rPr lang="en-US" altLang="ko-KR" smtClean="0"/>
              <a:t>, </a:t>
            </a:r>
            <a:r>
              <a:rPr lang="ko-KR" altLang="en-US" smtClean="0"/>
              <a:t>멤버십 도입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96292" y="1267612"/>
            <a:ext cx="2100768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구매금액별 멤버십</a:t>
            </a:r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4910889" y="1267612"/>
            <a:ext cx="2100768" cy="4387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비밀번호찾기</a:t>
            </a:r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92" y="2027285"/>
            <a:ext cx="3241529" cy="1711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575" y="4096753"/>
            <a:ext cx="3134162" cy="21720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60" y="2027284"/>
            <a:ext cx="3838099" cy="36158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9352268" y="1540995"/>
            <a:ext cx="2711509" cy="50853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9352267" y="1267612"/>
            <a:ext cx="2100768" cy="42566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문의하기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913" y="1919183"/>
            <a:ext cx="2378217" cy="19160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913" y="4142505"/>
            <a:ext cx="2378217" cy="164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1157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</a:t>
            </a:r>
            <a:r>
              <a:rPr lang="en-US" altLang="ko-KR" smtClean="0"/>
              <a:t>.  </a:t>
            </a:r>
            <a:r>
              <a:rPr lang="ko-KR" altLang="en-US" smtClean="0"/>
              <a:t>앱개발</a:t>
            </a:r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328126" y="1760588"/>
            <a:ext cx="11437154" cy="3842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300964" y="1471625"/>
            <a:ext cx="2350811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앱 어플 개발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675" y="2492929"/>
            <a:ext cx="2869803" cy="25623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5190827" y="1523972"/>
            <a:ext cx="3247779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스마트폰용 모바일 홈페이지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31" y="2286166"/>
            <a:ext cx="4606316" cy="302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1056A0D-34F6-B017-3F69-FE9D443F2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37" y="1066419"/>
            <a:ext cx="4839088" cy="19556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7" y="10308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969305" y="1267468"/>
            <a:ext cx="4241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전기차의 배터리가 바닥에 </a:t>
            </a:r>
            <a:r>
              <a:rPr lang="ko-KR" altLang="en-US" sz="2000" b="1" smtClean="0">
                <a:solidFill>
                  <a:srgbClr val="002060"/>
                </a:solidFill>
              </a:rPr>
              <a:t>장착되어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뒷바퀴에 </a:t>
            </a:r>
            <a:r>
              <a:rPr lang="ko-KR" altLang="en-US" sz="2000" b="1">
                <a:solidFill>
                  <a:srgbClr val="002060"/>
                </a:solidFill>
              </a:rPr>
              <a:t>걸리는 무게도 늘어남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5969305" y="2111991"/>
            <a:ext cx="4451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/>
              <a:t>방향전환 시 걸리는 힘과 하중을 잘 버틸 수 있어야 함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A4462D3B-5FE0-E352-C903-6ADA134DB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6" y="3195189"/>
            <a:ext cx="1746794" cy="17109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8D42278A-8564-98BD-460B-003D682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36" y="5099441"/>
            <a:ext cx="4906265" cy="14044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21466" y="2788489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5654314" y="3056456"/>
            <a:ext cx="4871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동력전달시스템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b="1"/>
              <a:t>엔진</a:t>
            </a:r>
            <a:r>
              <a:rPr lang="en-US" altLang="ko-KR" sz="1600" b="1"/>
              <a:t>(</a:t>
            </a:r>
            <a:r>
              <a:rPr lang="ko-KR" altLang="en-US" sz="1600" b="1"/>
              <a:t>서서히 속력증가</a:t>
            </a:r>
            <a:r>
              <a:rPr lang="en-US" altLang="ko-KR" sz="1600" b="1"/>
              <a:t>) vs </a:t>
            </a:r>
            <a:r>
              <a:rPr lang="ko-KR" altLang="en-US" sz="1600" b="1"/>
              <a:t>모터</a:t>
            </a:r>
            <a:r>
              <a:rPr lang="en-US" altLang="ko-KR" sz="1600" b="1"/>
              <a:t>(</a:t>
            </a:r>
            <a:r>
              <a:rPr lang="ko-KR" altLang="en-US" sz="1600" b="1"/>
              <a:t>즉각 최대 토크가능</a:t>
            </a:r>
            <a:r>
              <a:rPr lang="en-US" altLang="ko-KR" sz="1600" b="1"/>
              <a:t>) </a:t>
            </a:r>
            <a:endParaRPr lang="ko-KR" altLang="en-US" sz="1600" b="1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430520" y="478909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044884" y="5045274"/>
            <a:ext cx="41088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타이어 교체주기</a:t>
            </a:r>
            <a:r>
              <a:rPr lang="en-US" altLang="ko-KR" sz="2000" b="1">
                <a:solidFill>
                  <a:srgbClr val="002060"/>
                </a:solidFill>
              </a:rPr>
              <a:t> </a:t>
            </a:r>
            <a:r>
              <a:rPr lang="en-US" altLang="ko-KR" sz="2000" b="1" smtClean="0">
                <a:solidFill>
                  <a:srgbClr val="002060"/>
                </a:solidFill>
              </a:rPr>
              <a:t>2~3</a:t>
            </a:r>
            <a:r>
              <a:rPr lang="ko-KR" altLang="en-US" sz="2000" b="1" smtClean="0">
                <a:solidFill>
                  <a:srgbClr val="002060"/>
                </a:solidFill>
              </a:rPr>
              <a:t>년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1600" smtClean="0"/>
              <a:t>내연기관차의 </a:t>
            </a:r>
            <a:r>
              <a:rPr lang="ko-KR" altLang="en-US" sz="1600"/>
              <a:t>타이어 마모에 비해</a:t>
            </a:r>
            <a:r>
              <a:rPr lang="en-US" altLang="ko-KR" sz="1600"/>
              <a:t>20% </a:t>
            </a:r>
            <a:r>
              <a:rPr lang="ko-KR" altLang="en-US" sz="1600"/>
              <a:t>빠름</a:t>
            </a:r>
            <a:endParaRPr lang="ko-KR" altLang="en-US" sz="1600" b="1"/>
          </a:p>
        </p:txBody>
      </p:sp>
      <p:sp>
        <p:nvSpPr>
          <p:cNvPr id="4" name="아래쪽 화살표 3"/>
          <p:cNvSpPr/>
          <p:nvPr/>
        </p:nvSpPr>
        <p:spPr>
          <a:xfrm>
            <a:off x="7569663" y="4251439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90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167001" y="1556575"/>
            <a:ext cx="5876748" cy="3842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6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Part5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87771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향후발전방향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08807F-BEB4-2A40-1B70-4CD975F2E739}"/>
              </a:ext>
            </a:extLst>
          </p:cNvPr>
          <p:cNvSpPr txBox="1"/>
          <p:nvPr/>
        </p:nvSpPr>
        <p:spPr>
          <a:xfrm>
            <a:off x="527713" y="898280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8</a:t>
            </a:r>
            <a:r>
              <a:rPr lang="en-US" altLang="ko-KR" smtClean="0"/>
              <a:t>.  </a:t>
            </a:r>
            <a:r>
              <a:rPr lang="ko-KR" altLang="en-US" smtClean="0"/>
              <a:t>기타</a:t>
            </a: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139839" y="1267612"/>
            <a:ext cx="2350811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공백 리뷰 쓰기 금지</a:t>
            </a: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31" y="2029806"/>
            <a:ext cx="5303679" cy="302906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7D142A1-32B5-4863-9D06-A4EE4153DD3F}"/>
              </a:ext>
            </a:extLst>
          </p:cNvPr>
          <p:cNvSpPr/>
          <p:nvPr/>
        </p:nvSpPr>
        <p:spPr>
          <a:xfrm>
            <a:off x="6458961" y="1569636"/>
            <a:ext cx="5384696" cy="3842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3D3012-C8D5-4FE5-9A57-A3894E4A3561}"/>
              </a:ext>
            </a:extLst>
          </p:cNvPr>
          <p:cNvSpPr/>
          <p:nvPr/>
        </p:nvSpPr>
        <p:spPr>
          <a:xfrm>
            <a:off x="6431799" y="1280673"/>
            <a:ext cx="2350811" cy="473231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/>
              <a:t>페이징처리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407" y="2042867"/>
            <a:ext cx="4877993" cy="272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5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57" y="292964"/>
            <a:ext cx="12208705" cy="627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57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" name="직선 연결선 104"/>
          <p:cNvCxnSpPr/>
          <p:nvPr/>
        </p:nvCxnSpPr>
        <p:spPr>
          <a:xfrm flipV="1">
            <a:off x="2143228" y="6052487"/>
            <a:ext cx="9359" cy="506642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2" name="그룹 31"/>
          <p:cNvGrpSpPr/>
          <p:nvPr/>
        </p:nvGrpSpPr>
        <p:grpSpPr>
          <a:xfrm>
            <a:off x="793330" y="3820491"/>
            <a:ext cx="9676968" cy="2956101"/>
            <a:chOff x="1324407" y="365127"/>
            <a:chExt cx="9655584" cy="3638971"/>
          </a:xfrm>
        </p:grpSpPr>
        <p:cxnSp>
          <p:nvCxnSpPr>
            <p:cNvPr id="33" name="직선 연결선 32"/>
            <p:cNvCxnSpPr/>
            <p:nvPr/>
          </p:nvCxnSpPr>
          <p:spPr>
            <a:xfrm flipH="1" flipV="1">
              <a:off x="3345818" y="3113034"/>
              <a:ext cx="4601" cy="6869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 flipV="1">
              <a:off x="5532797" y="3129786"/>
              <a:ext cx="3849468" cy="455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직선 연결선 34"/>
            <p:cNvCxnSpPr/>
            <p:nvPr/>
          </p:nvCxnSpPr>
          <p:spPr>
            <a:xfrm flipH="1" flipV="1">
              <a:off x="10768383" y="2481629"/>
              <a:ext cx="17861" cy="97930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flipH="1">
              <a:off x="8231484" y="2509828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이등변 삼각형 36"/>
            <p:cNvSpPr/>
            <p:nvPr/>
          </p:nvSpPr>
          <p:spPr>
            <a:xfrm rot="5400000">
              <a:off x="8779962" y="24611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38" name="직선 연결선 37"/>
            <p:cNvCxnSpPr/>
            <p:nvPr/>
          </p:nvCxnSpPr>
          <p:spPr>
            <a:xfrm flipV="1">
              <a:off x="9768906" y="753333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/>
            <p:nvPr/>
          </p:nvCxnSpPr>
          <p:spPr>
            <a:xfrm flipH="1">
              <a:off x="8475161" y="1282490"/>
              <a:ext cx="1035980" cy="3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52" idx="2"/>
            </p:cNvCxnSpPr>
            <p:nvPr/>
          </p:nvCxnSpPr>
          <p:spPr>
            <a:xfrm flipH="1">
              <a:off x="3169176" y="1479435"/>
              <a:ext cx="3503192" cy="42583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연결선 40"/>
            <p:cNvCxnSpPr>
              <a:stCxn id="64" idx="1"/>
            </p:cNvCxnSpPr>
            <p:nvPr/>
          </p:nvCxnSpPr>
          <p:spPr>
            <a:xfrm flipH="1">
              <a:off x="5511777" y="2518503"/>
              <a:ext cx="1872194" cy="1539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/>
            <p:nvPr/>
          </p:nvCxnSpPr>
          <p:spPr>
            <a:xfrm flipH="1">
              <a:off x="1685882" y="3143718"/>
              <a:ext cx="2911512" cy="331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연결선 42"/>
            <p:cNvCxnSpPr/>
            <p:nvPr/>
          </p:nvCxnSpPr>
          <p:spPr>
            <a:xfrm flipH="1">
              <a:off x="1685882" y="1291612"/>
              <a:ext cx="441622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직선 연결선 43"/>
            <p:cNvCxnSpPr>
              <a:endCxn id="55" idx="1"/>
            </p:cNvCxnSpPr>
            <p:nvPr/>
          </p:nvCxnSpPr>
          <p:spPr>
            <a:xfrm flipH="1">
              <a:off x="1941408" y="3799990"/>
              <a:ext cx="1407259" cy="16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 flipV="1">
              <a:off x="4887302" y="2665280"/>
              <a:ext cx="9338" cy="6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/>
            <p:cNvCxnSpPr>
              <a:stCxn id="49" idx="1"/>
            </p:cNvCxnSpPr>
            <p:nvPr/>
          </p:nvCxnSpPr>
          <p:spPr>
            <a:xfrm flipH="1">
              <a:off x="1748205" y="1905269"/>
              <a:ext cx="498586" cy="12652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직사각형 46"/>
            <p:cNvSpPr/>
            <p:nvPr/>
          </p:nvSpPr>
          <p:spPr>
            <a:xfrm>
              <a:off x="2028659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 상세검색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402599" y="293013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로그인</a:t>
              </a: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2246791" y="1702826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인기추천상품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3348666" y="108916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상품분류</a:t>
              </a: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668673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 결과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02109" y="1074548"/>
              <a:ext cx="1140517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상품상세정보</a:t>
              </a:r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1685882" y="1291614"/>
              <a:ext cx="0" cy="1885251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직사각형 53"/>
            <p:cNvSpPr/>
            <p:nvPr/>
          </p:nvSpPr>
          <p:spPr>
            <a:xfrm>
              <a:off x="1324407" y="1702826"/>
              <a:ext cx="617001" cy="404887"/>
            </a:xfrm>
            <a:prstGeom prst="rect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Main</a:t>
              </a:r>
              <a:endParaRPr lang="ko-KR" altLang="en-US" sz="1200" b="1"/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1941408" y="3599211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회원가입</a:t>
              </a: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371262" y="2931896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회원인증</a:t>
              </a: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1786846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아이디 찾기</a:t>
              </a:r>
            </a:p>
          </p:txBody>
        </p:sp>
        <p:sp>
          <p:nvSpPr>
            <p:cNvPr id="58" name="직사각형 57"/>
            <p:cNvSpPr/>
            <p:nvPr/>
          </p:nvSpPr>
          <p:spPr>
            <a:xfrm>
              <a:off x="3015235" y="2322808"/>
              <a:ext cx="1140517" cy="404887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비밀번호 찾기</a:t>
              </a:r>
            </a:p>
          </p:txBody>
        </p:sp>
        <p:cxnSp>
          <p:nvCxnSpPr>
            <p:cNvPr id="59" name="직선 연결선 58"/>
            <p:cNvCxnSpPr>
              <a:stCxn id="48" idx="0"/>
              <a:endCxn id="57" idx="2"/>
            </p:cNvCxnSpPr>
            <p:nvPr/>
          </p:nvCxnSpPr>
          <p:spPr>
            <a:xfrm flipH="1" flipV="1">
              <a:off x="2357105" y="2727694"/>
              <a:ext cx="615753" cy="20244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직선 연결선 59"/>
            <p:cNvCxnSpPr>
              <a:stCxn id="58" idx="2"/>
            </p:cNvCxnSpPr>
            <p:nvPr/>
          </p:nvCxnSpPr>
          <p:spPr>
            <a:xfrm flipH="1">
              <a:off x="2946058" y="2727694"/>
              <a:ext cx="639436" cy="19636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직사각형 60"/>
            <p:cNvSpPr/>
            <p:nvPr/>
          </p:nvSpPr>
          <p:spPr>
            <a:xfrm>
              <a:off x="4283389" y="2087938"/>
              <a:ext cx="1228390" cy="633432"/>
            </a:xfrm>
            <a:prstGeom prst="rect">
              <a:avLst/>
            </a:prstGeom>
            <a:solidFill>
              <a:srgbClr val="F7CAC9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/>
                <a:t>(</a:t>
              </a:r>
              <a:r>
                <a:rPr lang="ko-KR" altLang="en-US" sz="1200" b="1"/>
                <a:t>이전</a:t>
              </a:r>
              <a:r>
                <a:rPr lang="en-US" altLang="ko-KR" sz="1200" b="1"/>
                <a:t>)</a:t>
              </a:r>
            </a:p>
            <a:p>
              <a:pPr algn="ctr"/>
              <a:r>
                <a:rPr lang="ko-KR" altLang="en-US" sz="1200" b="1"/>
                <a:t>장바구니</a:t>
              </a:r>
            </a:p>
          </p:txBody>
        </p:sp>
        <p:cxnSp>
          <p:nvCxnSpPr>
            <p:cNvPr id="62" name="직선 연결선 61"/>
            <p:cNvCxnSpPr>
              <a:stCxn id="52" idx="2"/>
            </p:cNvCxnSpPr>
            <p:nvPr/>
          </p:nvCxnSpPr>
          <p:spPr>
            <a:xfrm flipH="1">
              <a:off x="5511777" y="1479435"/>
              <a:ext cx="1160591" cy="1450703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직사각형 62"/>
            <p:cNvSpPr/>
            <p:nvPr/>
          </p:nvSpPr>
          <p:spPr>
            <a:xfrm>
              <a:off x="6018466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주문하기</a:t>
              </a: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7383970" y="2316060"/>
              <a:ext cx="1140517" cy="404887"/>
            </a:xfrm>
            <a:prstGeom prst="rect">
              <a:avLst/>
            </a:prstGeom>
            <a:solidFill>
              <a:srgbClr val="E1BBE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주문완료</a:t>
              </a:r>
            </a:p>
          </p:txBody>
        </p:sp>
        <p:cxnSp>
          <p:nvCxnSpPr>
            <p:cNvPr id="65" name="직선 연결선 64"/>
            <p:cNvCxnSpPr>
              <a:stCxn id="52" idx="2"/>
              <a:endCxn id="63" idx="0"/>
            </p:cNvCxnSpPr>
            <p:nvPr/>
          </p:nvCxnSpPr>
          <p:spPr>
            <a:xfrm flipH="1">
              <a:off x="6588725" y="1479435"/>
              <a:ext cx="83643" cy="83662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이등변 삼각형 65"/>
            <p:cNvSpPr/>
            <p:nvPr/>
          </p:nvSpPr>
          <p:spPr>
            <a:xfrm rot="5400000">
              <a:off x="189803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7" name="이등변 삼각형 66"/>
            <p:cNvSpPr/>
            <p:nvPr/>
          </p:nvSpPr>
          <p:spPr>
            <a:xfrm rot="5400000">
              <a:off x="32395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8" name="이등변 삼각형 67"/>
            <p:cNvSpPr/>
            <p:nvPr/>
          </p:nvSpPr>
          <p:spPr>
            <a:xfrm rot="5400000">
              <a:off x="4562045" y="124259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69" name="이등변 삼각형 68"/>
            <p:cNvSpPr/>
            <p:nvPr/>
          </p:nvSpPr>
          <p:spPr>
            <a:xfrm rot="5400000">
              <a:off x="5983326" y="1236731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0" name="이등변 삼각형 69"/>
            <p:cNvSpPr/>
            <p:nvPr/>
          </p:nvSpPr>
          <p:spPr>
            <a:xfrm rot="4862193">
              <a:off x="5128432" y="1614035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1" name="이등변 삼각형 70"/>
            <p:cNvSpPr/>
            <p:nvPr/>
          </p:nvSpPr>
          <p:spPr>
            <a:xfrm rot="5400000">
              <a:off x="2111182" y="18506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2" name="이등변 삼각형 71"/>
            <p:cNvSpPr/>
            <p:nvPr/>
          </p:nvSpPr>
          <p:spPr>
            <a:xfrm rot="5400000">
              <a:off x="5651166" y="2659591"/>
              <a:ext cx="114265" cy="9679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3" name="이등변 삼각형 72"/>
            <p:cNvSpPr/>
            <p:nvPr/>
          </p:nvSpPr>
          <p:spPr>
            <a:xfrm>
              <a:off x="3150790" y="2746212"/>
              <a:ext cx="124646" cy="11750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4" name="이등변 삼각형 73"/>
            <p:cNvSpPr/>
            <p:nvPr/>
          </p:nvSpPr>
          <p:spPr>
            <a:xfrm rot="14323098">
              <a:off x="2649780" y="2799347"/>
              <a:ext cx="117640" cy="9948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5" name="이등변 삼각형 74"/>
            <p:cNvSpPr/>
            <p:nvPr/>
          </p:nvSpPr>
          <p:spPr>
            <a:xfrm rot="5400000">
              <a:off x="2270730" y="3118353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6" name="이등변 삼각형 75"/>
            <p:cNvSpPr/>
            <p:nvPr/>
          </p:nvSpPr>
          <p:spPr>
            <a:xfrm flipV="1">
              <a:off x="2588006" y="3409995"/>
              <a:ext cx="185309" cy="155279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7" name="이등변 삼각형 76"/>
            <p:cNvSpPr/>
            <p:nvPr/>
          </p:nvSpPr>
          <p:spPr>
            <a:xfrm rot="5400000">
              <a:off x="4240639" y="3089994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8" name="이등변 삼각형 77"/>
            <p:cNvSpPr/>
            <p:nvPr/>
          </p:nvSpPr>
          <p:spPr>
            <a:xfrm>
              <a:off x="4783196" y="2735644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79" name="이등변 삼각형 78"/>
            <p:cNvSpPr/>
            <p:nvPr/>
          </p:nvSpPr>
          <p:spPr>
            <a:xfrm rot="5400000">
              <a:off x="5908719" y="248663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0" name="이등변 삼각형 79"/>
            <p:cNvSpPr/>
            <p:nvPr/>
          </p:nvSpPr>
          <p:spPr>
            <a:xfrm rot="5400000">
              <a:off x="7279832" y="246976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1" name="이등변 삼각형 80"/>
            <p:cNvSpPr/>
            <p:nvPr/>
          </p:nvSpPr>
          <p:spPr>
            <a:xfrm>
              <a:off x="3240067" y="3349285"/>
              <a:ext cx="202165" cy="89196"/>
            </a:xfrm>
            <a:prstGeom prst="triangle">
              <a:avLst>
                <a:gd name="adj" fmla="val 58743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10592498" y="1652237"/>
              <a:ext cx="387493" cy="1087974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마이페이지</a:t>
              </a:r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9161012" y="28840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회원정보수정</a:t>
              </a:r>
            </a:p>
          </p:txBody>
        </p:sp>
        <p:sp>
          <p:nvSpPr>
            <p:cNvPr id="84" name="직사각형 83"/>
            <p:cNvSpPr/>
            <p:nvPr/>
          </p:nvSpPr>
          <p:spPr>
            <a:xfrm>
              <a:off x="9165313" y="2296247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상품구매내역</a:t>
              </a: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9165314" y="167010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검색내역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9148199" y="1082278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내가 쓴 리뷰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7592400" y="1080371"/>
              <a:ext cx="1140517" cy="404887"/>
            </a:xfrm>
            <a:prstGeom prst="rect">
              <a:avLst/>
            </a:prstGeom>
            <a:solidFill>
              <a:srgbClr val="D7D7D7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b="1"/>
                <a:t>리뷰작성</a:t>
              </a:r>
            </a:p>
          </p:txBody>
        </p:sp>
        <p:sp>
          <p:nvSpPr>
            <p:cNvPr id="88" name="이등변 삼각형 87"/>
            <p:cNvSpPr/>
            <p:nvPr/>
          </p:nvSpPr>
          <p:spPr>
            <a:xfrm rot="4862193">
              <a:off x="6581633" y="1932263"/>
              <a:ext cx="135088" cy="9752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sp>
          <p:nvSpPr>
            <p:cNvPr id="89" name="이등변 삼각형 88"/>
            <p:cNvSpPr/>
            <p:nvPr/>
          </p:nvSpPr>
          <p:spPr>
            <a:xfrm rot="5400000">
              <a:off x="9032845" y="1224359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0" name="직선 연결선 89"/>
            <p:cNvCxnSpPr/>
            <p:nvPr/>
          </p:nvCxnSpPr>
          <p:spPr>
            <a:xfrm flipH="1">
              <a:off x="6672367" y="728601"/>
              <a:ext cx="311023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직선 연결선 90"/>
            <p:cNvCxnSpPr/>
            <p:nvPr/>
          </p:nvCxnSpPr>
          <p:spPr>
            <a:xfrm flipV="1">
              <a:off x="6672367" y="709689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이등변 삼각형 91"/>
            <p:cNvSpPr/>
            <p:nvPr/>
          </p:nvSpPr>
          <p:spPr>
            <a:xfrm rot="16200000">
              <a:off x="7593879" y="671619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3" name="직선 연결선 92"/>
            <p:cNvCxnSpPr/>
            <p:nvPr/>
          </p:nvCxnSpPr>
          <p:spPr>
            <a:xfrm flipH="1">
              <a:off x="5419994" y="1840825"/>
              <a:ext cx="3755652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직선 연결선 93"/>
            <p:cNvCxnSpPr/>
            <p:nvPr/>
          </p:nvCxnSpPr>
          <p:spPr>
            <a:xfrm flipV="1">
              <a:off x="5429199" y="1474044"/>
              <a:ext cx="0" cy="364859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이등변 삼각형 94"/>
            <p:cNvSpPr/>
            <p:nvPr/>
          </p:nvSpPr>
          <p:spPr>
            <a:xfrm rot="16200000">
              <a:off x="7721222" y="1776307"/>
              <a:ext cx="148328" cy="132874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6" name="직선 연결선 95"/>
            <p:cNvCxnSpPr/>
            <p:nvPr/>
          </p:nvCxnSpPr>
          <p:spPr>
            <a:xfrm flipH="1">
              <a:off x="6576457" y="3460936"/>
              <a:ext cx="4201818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직선 연결선 96"/>
            <p:cNvCxnSpPr/>
            <p:nvPr/>
          </p:nvCxnSpPr>
          <p:spPr>
            <a:xfrm flipH="1" flipV="1">
              <a:off x="6576457" y="3137047"/>
              <a:ext cx="12267" cy="317335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이등변 삼각형 97"/>
            <p:cNvSpPr/>
            <p:nvPr/>
          </p:nvSpPr>
          <p:spPr>
            <a:xfrm rot="5400000">
              <a:off x="8359807" y="3413882"/>
              <a:ext cx="136600" cy="94108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b="1"/>
            </a:p>
          </p:txBody>
        </p:sp>
        <p:cxnSp>
          <p:nvCxnSpPr>
            <p:cNvPr id="99" name="직선 연결선 98"/>
            <p:cNvCxnSpPr>
              <a:endCxn id="86" idx="3"/>
            </p:cNvCxnSpPr>
            <p:nvPr/>
          </p:nvCxnSpPr>
          <p:spPr>
            <a:xfrm flipH="1" flipV="1">
              <a:off x="10288715" y="1284721"/>
              <a:ext cx="287474" cy="89269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직선 연결선 99"/>
            <p:cNvCxnSpPr>
              <a:endCxn id="85" idx="3"/>
            </p:cNvCxnSpPr>
            <p:nvPr/>
          </p:nvCxnSpPr>
          <p:spPr>
            <a:xfrm flipH="1" flipV="1">
              <a:off x="10305831" y="1872545"/>
              <a:ext cx="286668" cy="32367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직선 연결선 100"/>
            <p:cNvCxnSpPr>
              <a:endCxn id="84" idx="3"/>
            </p:cNvCxnSpPr>
            <p:nvPr/>
          </p:nvCxnSpPr>
          <p:spPr>
            <a:xfrm flipH="1">
              <a:off x="10305830" y="2165233"/>
              <a:ext cx="268502" cy="33345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직선 연결선 101"/>
            <p:cNvCxnSpPr>
              <a:endCxn id="83" idx="3"/>
            </p:cNvCxnSpPr>
            <p:nvPr/>
          </p:nvCxnSpPr>
          <p:spPr>
            <a:xfrm flipH="1">
              <a:off x="10301529" y="2229968"/>
              <a:ext cx="281078" cy="85654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내용 개체 틀 2"/>
            <p:cNvSpPr txBox="1">
              <a:spLocks/>
            </p:cNvSpPr>
            <p:nvPr/>
          </p:nvSpPr>
          <p:spPr>
            <a:xfrm>
              <a:off x="1387488" y="365127"/>
              <a:ext cx="1825625" cy="427038"/>
            </a:xfrm>
            <a:prstGeom prst="rect">
              <a:avLst/>
            </a:prstGeom>
          </p:spPr>
          <p:txBody>
            <a:bodyPr vert="horz" lIns="0" tIns="45720" rIns="0" bIns="45720" rtlCol="0">
              <a:normAutofit fontScale="92500" lnSpcReduction="10000"/>
            </a:bodyPr>
            <a:lstStyle>
              <a:lvl1pPr marL="91440" indent="-91440" algn="l" defTabSz="914400" rtl="0" eaLnBrk="1" latinLnBrk="1" hangingPunct="1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  <a:defRPr sz="20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38404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8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56692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74980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932688" indent="-18288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1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13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15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1700000" indent="-228600" algn="l" defTabSz="914400" rtl="0" eaLnBrk="1" latinLnBrk="1" hangingPunct="1">
                <a:lnSpc>
                  <a:spcPct val="90000"/>
                </a:lnSpc>
                <a:spcBef>
                  <a:spcPts val="200"/>
                </a:spcBef>
                <a:spcAft>
                  <a:spcPts val="400"/>
                </a:spcAft>
                <a:buClr>
                  <a:schemeClr val="accent1"/>
                </a:buClr>
                <a:buFont typeface="Calibri" pitchFamily="34" charset="0"/>
                <a:buChar char="◦"/>
                <a:defRPr sz="1400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/>
                <a:t>Business flow</a:t>
              </a:r>
              <a:endParaRPr lang="ko-KR" altLang="en-US"/>
            </a:p>
          </p:txBody>
        </p:sp>
      </p:grpSp>
      <p:pic>
        <p:nvPicPr>
          <p:cNvPr id="104" name="그림 10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30" y="772434"/>
            <a:ext cx="5714216" cy="2969890"/>
          </a:xfrm>
          <a:prstGeom prst="rect">
            <a:avLst/>
          </a:prstGeom>
        </p:spPr>
      </p:pic>
      <p:cxnSp>
        <p:nvCxnSpPr>
          <p:cNvPr id="107" name="직선 연결선 106"/>
          <p:cNvCxnSpPr>
            <a:endCxn id="61" idx="0"/>
          </p:cNvCxnSpPr>
          <p:nvPr/>
        </p:nvCxnSpPr>
        <p:spPr>
          <a:xfrm flipH="1">
            <a:off x="4374420" y="4729062"/>
            <a:ext cx="1691270" cy="490946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9" name="이등변 삼각형 108"/>
          <p:cNvSpPr/>
          <p:nvPr/>
        </p:nvSpPr>
        <p:spPr>
          <a:xfrm>
            <a:off x="4667813" y="5057548"/>
            <a:ext cx="124922" cy="95458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350887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78687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1968478" y="1543564"/>
            <a:ext cx="21579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전기차 보급 증가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085" y="2792971"/>
            <a:ext cx="3429297" cy="3397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984DED-33CA-B652-DB1A-9708D61E2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39" y="2981386"/>
            <a:ext cx="4184818" cy="30207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5999380" y="103123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739579" y="1267817"/>
            <a:ext cx="3857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자동차 타이어 가격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오프라인</a:t>
            </a:r>
            <a:r>
              <a:rPr lang="en-US" altLang="ko-KR" sz="2000" b="1">
                <a:solidFill>
                  <a:srgbClr val="002060"/>
                </a:solidFill>
              </a:rPr>
              <a:t>-</a:t>
            </a:r>
            <a:r>
              <a:rPr lang="ko-KR" altLang="en-US" sz="2000" b="1">
                <a:solidFill>
                  <a:srgbClr val="002060"/>
                </a:solidFill>
              </a:rPr>
              <a:t>온라인 최대 </a:t>
            </a:r>
            <a:r>
              <a:rPr lang="en-US" altLang="ko-KR" sz="2000" b="1">
                <a:solidFill>
                  <a:srgbClr val="002060"/>
                </a:solidFill>
              </a:rPr>
              <a:t>1.5</a:t>
            </a:r>
            <a:r>
              <a:rPr lang="ko-KR" altLang="en-US" sz="2000" b="1">
                <a:solidFill>
                  <a:srgbClr val="002060"/>
                </a:solidFill>
              </a:rPr>
              <a:t>배 차이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7977898" y="2086717"/>
            <a:ext cx="159050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smtClean="0"/>
              <a:t> </a:t>
            </a:r>
            <a:r>
              <a:rPr lang="ko-KR" altLang="en-US" sz="1400" smtClean="0"/>
              <a:t>온라인 구매 증가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0132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198002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개발목적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3369783" y="945796"/>
            <a:ext cx="5337544" cy="912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3804609" y="1175087"/>
            <a:ext cx="4467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프로젝트 </a:t>
            </a:r>
            <a:r>
              <a:rPr lang="ko-KR" altLang="en-US" sz="2000" b="1" smtClean="0">
                <a:solidFill>
                  <a:srgbClr val="002060"/>
                </a:solidFill>
              </a:rPr>
              <a:t> </a:t>
            </a:r>
            <a:r>
              <a:rPr lang="en-US" altLang="ko-KR" sz="2000" b="1">
                <a:solidFill>
                  <a:srgbClr val="002060"/>
                </a:solidFill>
              </a:rPr>
              <a:t>: </a:t>
            </a:r>
            <a:r>
              <a:rPr lang="ko-KR" altLang="en-US" sz="2000" b="1">
                <a:solidFill>
                  <a:srgbClr val="002060"/>
                </a:solidFill>
              </a:rPr>
              <a:t>전기차 타이어 쇼핑몰 구현</a:t>
            </a: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1" y="2321574"/>
            <a:ext cx="5348787" cy="37630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9" name="직사각형 128"/>
          <p:cNvSpPr/>
          <p:nvPr/>
        </p:nvSpPr>
        <p:spPr>
          <a:xfrm>
            <a:off x="3089043" y="5715289"/>
            <a:ext cx="273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tx2">
                    <a:lumMod val="20000"/>
                    <a:lumOff val="80000"/>
                  </a:schemeClr>
                </a:solidFill>
              </a:rPr>
              <a:t>https://www.tstation.com/</a:t>
            </a: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2294928"/>
            <a:ext cx="5337544" cy="142476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6657726" y="2499477"/>
            <a:ext cx="40991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>
                <a:solidFill>
                  <a:srgbClr val="002060"/>
                </a:solidFill>
              </a:rPr>
              <a:t>기존 타이어 쇼핑몰의 문제점 </a:t>
            </a:r>
            <a:endParaRPr lang="en-US" altLang="ko-KR" sz="2000" b="1" smtClean="0">
              <a:solidFill>
                <a:srgbClr val="002060"/>
              </a:solidFill>
            </a:endParaRPr>
          </a:p>
          <a:p>
            <a:pPr algn="ctr"/>
            <a:endParaRPr lang="ko-KR" altLang="en-US" sz="2000" b="1">
              <a:solidFill>
                <a:srgbClr val="002060"/>
              </a:solidFill>
            </a:endParaRPr>
          </a:p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&gt;  </a:t>
            </a:r>
            <a:r>
              <a:rPr lang="ko-KR" altLang="en-US" sz="2000" b="1">
                <a:solidFill>
                  <a:srgbClr val="002060"/>
                </a:solidFill>
              </a:rPr>
              <a:t>타이어 성능 비교가 한눈에 불가 </a:t>
            </a:r>
          </a:p>
        </p:txBody>
      </p:sp>
      <p:sp>
        <p:nvSpPr>
          <p:cNvPr id="132" name="아래쪽 화살표 131"/>
          <p:cNvSpPr/>
          <p:nvPr/>
        </p:nvSpPr>
        <p:spPr>
          <a:xfrm>
            <a:off x="8261854" y="3996482"/>
            <a:ext cx="1041148" cy="5251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9DFAA74E-D033-412A-ADD9-014FCB6FEB07}"/>
              </a:ext>
            </a:extLst>
          </p:cNvPr>
          <p:cNvSpPr/>
          <p:nvPr/>
        </p:nvSpPr>
        <p:spPr>
          <a:xfrm>
            <a:off x="6038554" y="4798375"/>
            <a:ext cx="5337544" cy="12862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D7DC4C0-22D4-4F71-B569-166279354FCB}"/>
              </a:ext>
            </a:extLst>
          </p:cNvPr>
          <p:cNvSpPr txBox="1"/>
          <p:nvPr/>
        </p:nvSpPr>
        <p:spPr>
          <a:xfrm>
            <a:off x="8111650" y="4939992"/>
            <a:ext cx="1191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mtClean="0">
                <a:solidFill>
                  <a:srgbClr val="002060"/>
                </a:solidFill>
              </a:rPr>
              <a:t>개발목표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79676" y="5392123"/>
            <a:ext cx="48737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/>
              <a:t> &gt; </a:t>
            </a:r>
            <a:r>
              <a:rPr lang="ko-KR" altLang="en-US" b="1"/>
              <a:t>전기차 타이어에 대해서만 정보 제공</a:t>
            </a:r>
            <a:endParaRPr lang="en-US" altLang="ko-KR" b="1"/>
          </a:p>
          <a:p>
            <a:r>
              <a:rPr lang="en-US" altLang="ko-KR" b="1"/>
              <a:t> </a:t>
            </a:r>
            <a:r>
              <a:rPr lang="en-US" altLang="ko-KR" b="1" smtClean="0"/>
              <a:t>&gt; </a:t>
            </a:r>
            <a:r>
              <a:rPr lang="ko-KR" altLang="en-US" b="1"/>
              <a:t>타이어 성능 비교를 돕기 위한 상세검색</a:t>
            </a:r>
          </a:p>
        </p:txBody>
      </p:sp>
    </p:spTree>
    <p:extLst>
      <p:ext uri="{BB962C8B-B14F-4D97-AF65-F5344CB8AC3E}">
        <p14:creationId xmlns:p14="http://schemas.microsoft.com/office/powerpoint/2010/main" val="326902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C78E637F-7FEC-4515-8329-F9267FB8E22F}"/>
              </a:ext>
            </a:extLst>
          </p:cNvPr>
          <p:cNvSpPr/>
          <p:nvPr/>
        </p:nvSpPr>
        <p:spPr>
          <a:xfrm>
            <a:off x="0" y="0"/>
            <a:ext cx="12192000" cy="6942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5C810A-124F-4F29-82D1-F3CF91A629D1}"/>
              </a:ext>
            </a:extLst>
          </p:cNvPr>
          <p:cNvSpPr txBox="1"/>
          <p:nvPr/>
        </p:nvSpPr>
        <p:spPr>
          <a:xfrm>
            <a:off x="148855" y="138223"/>
            <a:ext cx="5874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 smtClean="0">
                <a:solidFill>
                  <a:schemeClr val="bg1"/>
                </a:solidFill>
                <a:ea typeface="+mj-ea"/>
              </a:rPr>
              <a:t>2 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21010-6F01-4F33-9354-902E91D8A253}"/>
              </a:ext>
            </a:extLst>
          </p:cNvPr>
          <p:cNvSpPr txBox="1"/>
          <p:nvPr/>
        </p:nvSpPr>
        <p:spPr>
          <a:xfrm>
            <a:off x="843276" y="100446"/>
            <a:ext cx="297389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spc="-300" smtClean="0">
                <a:solidFill>
                  <a:schemeClr val="bg1"/>
                </a:solidFill>
              </a:rPr>
              <a:t>사용 아키텍처</a:t>
            </a:r>
            <a:endParaRPr lang="ko-KR" altLang="en-US" sz="3800" spc="-300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189141" y="1535709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158487" y="1304382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언어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26" name="Picture 4" descr="파이썬 - 무료 심벌 마크개 아이콘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159" y="1902871"/>
            <a:ext cx="693654" cy="7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Java 래 워드마크 로고 - 소셜 미디어 및 로고 아이콘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813" y="1806031"/>
            <a:ext cx="853486" cy="85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직사각형 32"/>
          <p:cNvSpPr/>
          <p:nvPr/>
        </p:nvSpPr>
        <p:spPr>
          <a:xfrm>
            <a:off x="5720610" y="154413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99009" y="131280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툴</a:t>
            </a:r>
            <a:r>
              <a:rPr lang="en-US" altLang="ko-KR" b="1" smtClean="0">
                <a:solidFill>
                  <a:schemeClr val="bg1"/>
                </a:solidFill>
              </a:rPr>
              <a:t>(Tool)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215" y="1992268"/>
            <a:ext cx="609653" cy="480102"/>
          </a:xfrm>
          <a:prstGeom prst="rect">
            <a:avLst/>
          </a:prstGeom>
        </p:spPr>
      </p:pic>
      <p:pic>
        <p:nvPicPr>
          <p:cNvPr id="1028" name="Picture 4" descr="Microsoft : VSCode 아이콘 변경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679" y="1932618"/>
            <a:ext cx="681231" cy="68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3189141" y="4956320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3158487" y="4724993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깃</a:t>
            </a:r>
          </a:p>
        </p:txBody>
      </p:sp>
      <p:pic>
        <p:nvPicPr>
          <p:cNvPr id="42" name="Picture 8" descr="Git] GitHub 정리하기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350" y="5354787"/>
            <a:ext cx="1057903" cy="58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Windows 사용자를 위한 Git Bash 설정. 배경색 변경부터 bash 파일을 이용한 커스터마이징(자동 완성, 변경… | by  Bora Lee | Medium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614" y="5354787"/>
            <a:ext cx="711962" cy="63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직사각형 43"/>
          <p:cNvSpPr/>
          <p:nvPr/>
        </p:nvSpPr>
        <p:spPr>
          <a:xfrm>
            <a:off x="5729663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5699009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smtClean="0">
                <a:solidFill>
                  <a:schemeClr val="bg1"/>
                </a:solidFill>
              </a:rPr>
              <a:t>DB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2249" y="3687496"/>
            <a:ext cx="744170" cy="492161"/>
          </a:xfrm>
          <a:prstGeom prst="rect">
            <a:avLst/>
          </a:prstGeom>
        </p:spPr>
      </p:pic>
      <p:pic>
        <p:nvPicPr>
          <p:cNvPr id="49" name="Picture 6" descr="파일:HeidiSQL logo image.png - 위키백과, 우리 모두의 백과사전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895" y="3720925"/>
            <a:ext cx="606146" cy="60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3189141" y="3217013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3158487" y="2985686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smtClean="0">
                <a:solidFill>
                  <a:schemeClr val="bg1"/>
                </a:solidFill>
              </a:rPr>
              <a:t>웹 크롤링</a:t>
            </a:r>
            <a:endParaRPr lang="ko-KR" altLang="en-US" b="1">
              <a:solidFill>
                <a:schemeClr val="bg1"/>
              </a:solidFill>
            </a:endParaRPr>
          </a:p>
        </p:txBody>
      </p:sp>
      <p:pic>
        <p:nvPicPr>
          <p:cNvPr id="1032" name="Picture 8" descr="BeautifulSoup 활용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092" y="3720821"/>
            <a:ext cx="696450" cy="52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파일:Selenium logo.svg - 위키백과, 우리 모두의 백과사전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6" name="Picture 12" descr="파일:Selenium logo.svg - 위키백과, 우리 모두의 백과사전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30" y="3877953"/>
            <a:ext cx="835030" cy="20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5729663" y="4964744"/>
            <a:ext cx="1837854" cy="1218650"/>
          </a:xfrm>
          <a:prstGeom prst="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5699009" y="4733417"/>
            <a:ext cx="1899162" cy="44580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웹</a:t>
            </a: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72045" y="5232713"/>
            <a:ext cx="1334984" cy="421222"/>
          </a:xfrm>
          <a:prstGeom prst="rect">
            <a:avLst/>
          </a:prstGeom>
        </p:spPr>
      </p:pic>
      <p:pic>
        <p:nvPicPr>
          <p:cNvPr id="62" name="Picture 10" descr="Spring Boot] Spring Boot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85" y="5605365"/>
            <a:ext cx="1178165" cy="6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54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1222</TotalTime>
  <Words>2568</Words>
  <Application>Microsoft Office PowerPoint</Application>
  <PresentationFormat>와이드스크린</PresentationFormat>
  <Paragraphs>803</Paragraphs>
  <Slides>62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맑은 고딕</vt:lpstr>
      <vt:lpstr>맑은 고딕, serif</vt:lpstr>
      <vt:lpstr>Calibri</vt:lpstr>
      <vt:lpstr>Calibri Light</vt:lpstr>
      <vt:lpstr>Tw Cen MT</vt:lpstr>
      <vt:lpstr>Wingdings 2</vt:lpstr>
      <vt:lpstr>Wingdings 3</vt:lpstr>
      <vt:lpstr>HDOfficeLightV0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129</cp:revision>
  <dcterms:created xsi:type="dcterms:W3CDTF">2023-12-15T10:35:51Z</dcterms:created>
  <dcterms:modified xsi:type="dcterms:W3CDTF">2023-12-19T06:47:52Z</dcterms:modified>
</cp:coreProperties>
</file>